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63" r:id="rId2"/>
    <p:sldId id="280" r:id="rId3"/>
    <p:sldId id="264" r:id="rId4"/>
    <p:sldId id="301" r:id="rId5"/>
    <p:sldId id="352" r:id="rId6"/>
    <p:sldId id="320" r:id="rId7"/>
    <p:sldId id="319" r:id="rId8"/>
    <p:sldId id="353" r:id="rId9"/>
    <p:sldId id="354" r:id="rId10"/>
    <p:sldId id="305" r:id="rId11"/>
    <p:sldId id="355" r:id="rId12"/>
    <p:sldId id="356" r:id="rId13"/>
    <p:sldId id="357" r:id="rId14"/>
    <p:sldId id="358" r:id="rId15"/>
    <p:sldId id="362" r:id="rId16"/>
    <p:sldId id="359" r:id="rId17"/>
    <p:sldId id="360" r:id="rId18"/>
    <p:sldId id="361" r:id="rId19"/>
    <p:sldId id="312" r:id="rId20"/>
    <p:sldId id="407" r:id="rId21"/>
    <p:sldId id="408" r:id="rId22"/>
    <p:sldId id="406" r:id="rId23"/>
    <p:sldId id="410" r:id="rId24"/>
    <p:sldId id="394" r:id="rId25"/>
    <p:sldId id="411" r:id="rId26"/>
    <p:sldId id="412" r:id="rId27"/>
    <p:sldId id="413" r:id="rId28"/>
    <p:sldId id="414" r:id="rId29"/>
    <p:sldId id="409" r:id="rId30"/>
    <p:sldId id="306" r:id="rId31"/>
    <p:sldId id="389" r:id="rId32"/>
    <p:sldId id="401" r:id="rId33"/>
    <p:sldId id="402" r:id="rId34"/>
    <p:sldId id="390" r:id="rId35"/>
    <p:sldId id="391" r:id="rId36"/>
    <p:sldId id="392" r:id="rId37"/>
    <p:sldId id="395" r:id="rId38"/>
    <p:sldId id="396" r:id="rId39"/>
    <p:sldId id="397" r:id="rId40"/>
    <p:sldId id="398" r:id="rId41"/>
    <p:sldId id="399" r:id="rId42"/>
    <p:sldId id="400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33" r:id="rId53"/>
    <p:sldId id="375" r:id="rId54"/>
    <p:sldId id="376" r:id="rId55"/>
    <p:sldId id="377" r:id="rId56"/>
    <p:sldId id="378" r:id="rId57"/>
    <p:sldId id="415" r:id="rId58"/>
    <p:sldId id="334" r:id="rId59"/>
    <p:sldId id="379" r:id="rId60"/>
    <p:sldId id="380" r:id="rId61"/>
    <p:sldId id="381" r:id="rId62"/>
    <p:sldId id="382" r:id="rId63"/>
    <p:sldId id="383" r:id="rId64"/>
    <p:sldId id="384" r:id="rId65"/>
    <p:sldId id="385" r:id="rId66"/>
    <p:sldId id="403" r:id="rId67"/>
    <p:sldId id="338" r:id="rId68"/>
    <p:sldId id="339" r:id="rId69"/>
    <p:sldId id="340" r:id="rId70"/>
    <p:sldId id="341" r:id="rId71"/>
    <p:sldId id="342" r:id="rId72"/>
    <p:sldId id="343" r:id="rId73"/>
    <p:sldId id="346" r:id="rId74"/>
    <p:sldId id="347" r:id="rId75"/>
    <p:sldId id="348" r:id="rId76"/>
    <p:sldId id="349" r:id="rId77"/>
    <p:sldId id="350" r:id="rId78"/>
    <p:sldId id="351" r:id="rId79"/>
    <p:sldId id="336" r:id="rId80"/>
    <p:sldId id="337" r:id="rId81"/>
    <p:sldId id="344" r:id="rId82"/>
    <p:sldId id="345" r:id="rId83"/>
    <p:sldId id="387" r:id="rId84"/>
    <p:sldId id="388" r:id="rId85"/>
    <p:sldId id="419" r:id="rId86"/>
    <p:sldId id="386" r:id="rId87"/>
    <p:sldId id="404" r:id="rId88"/>
    <p:sldId id="393" r:id="rId89"/>
    <p:sldId id="416" r:id="rId90"/>
    <p:sldId id="417" r:id="rId91"/>
    <p:sldId id="418" r:id="rId92"/>
    <p:sldId id="405" r:id="rId93"/>
    <p:sldId id="267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78B"/>
    <a:srgbClr val="F3DFBA"/>
    <a:srgbClr val="584C46"/>
    <a:srgbClr val="425059"/>
    <a:srgbClr val="FFFFFF"/>
    <a:srgbClr val="DDBC9C"/>
    <a:srgbClr val="3D3D3D"/>
    <a:srgbClr val="867A6C"/>
    <a:srgbClr val="F08820"/>
    <a:srgbClr val="4F4F4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299" autoAdjust="0"/>
  </p:normalViewPr>
  <p:slideViewPr>
    <p:cSldViewPr snapToGrid="0" showGuides="1">
      <p:cViewPr varScale="1">
        <p:scale>
          <a:sx n="85" d="100"/>
          <a:sy n="85" d="100"/>
        </p:scale>
        <p:origin x="54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sowon" userId="b2c6b6fc6059c996" providerId="LiveId" clId="{716E78D2-D664-4E3C-8458-6F74996D3F69}"/>
    <pc:docChg chg="modSld">
      <pc:chgData name="Park sowon" userId="b2c6b6fc6059c996" providerId="LiveId" clId="{716E78D2-D664-4E3C-8458-6F74996D3F69}" dt="2022-05-10T06:54:17.017" v="1" actId="1076"/>
      <pc:docMkLst>
        <pc:docMk/>
      </pc:docMkLst>
      <pc:sldChg chg="modSp mod">
        <pc:chgData name="Park sowon" userId="b2c6b6fc6059c996" providerId="LiveId" clId="{716E78D2-D664-4E3C-8458-6F74996D3F69}" dt="2022-05-10T06:41:00.487" v="0" actId="20577"/>
        <pc:sldMkLst>
          <pc:docMk/>
          <pc:sldMk cId="1037674807" sldId="353"/>
        </pc:sldMkLst>
        <pc:graphicFrameChg chg="modGraphic">
          <ac:chgData name="Park sowon" userId="b2c6b6fc6059c996" providerId="LiveId" clId="{716E78D2-D664-4E3C-8458-6F74996D3F69}" dt="2022-05-10T06:41:00.487" v="0" actId="20577"/>
          <ac:graphicFrameMkLst>
            <pc:docMk/>
            <pc:sldMk cId="1037674807" sldId="353"/>
            <ac:graphicFrameMk id="6" creationId="{33EDC33F-63B3-4C30-B470-443E41FF6F34}"/>
          </ac:graphicFrameMkLst>
        </pc:graphicFrameChg>
      </pc:sldChg>
      <pc:sldChg chg="modSp mod">
        <pc:chgData name="Park sowon" userId="b2c6b6fc6059c996" providerId="LiveId" clId="{716E78D2-D664-4E3C-8458-6F74996D3F69}" dt="2022-05-10T06:54:17.017" v="1" actId="1076"/>
        <pc:sldMkLst>
          <pc:docMk/>
          <pc:sldMk cId="2015074074" sldId="405"/>
        </pc:sldMkLst>
        <pc:spChg chg="mod">
          <ac:chgData name="Park sowon" userId="b2c6b6fc6059c996" providerId="LiveId" clId="{716E78D2-D664-4E3C-8458-6F74996D3F69}" dt="2022-05-10T06:54:17.017" v="1" actId="1076"/>
          <ac:spMkLst>
            <pc:docMk/>
            <pc:sldMk cId="2015074074" sldId="405"/>
            <ac:spMk id="56" creationId="{EABD662F-05A1-40F9-A99C-4BB6022A71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91CB4AE-7A39-49AA-A2D0-7504BBBC5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3AC2D1-EB4C-41D3-BDC3-E89F365F09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2A18C-FAD2-4310-91E2-81FF5F74AE6E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93212-2909-4E4F-9A7A-E6C8FB275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D36C23-5EF6-4CC9-9272-4DA88813B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AB5AF-D3F0-4869-8313-F67D48273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042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6B4E5-4FD9-4D8E-B1F1-053865D56A9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92B5-6A74-4940-991B-8F7119098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028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452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93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124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88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691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34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27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72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69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64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893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878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069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497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10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34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35.png"/><Relationship Id="rId5" Type="http://schemas.openxmlformats.org/officeDocument/2006/relationships/image" Target="../media/image37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18" Type="http://schemas.openxmlformats.org/officeDocument/2006/relationships/image" Target="../media/image79.png"/><Relationship Id="rId3" Type="http://schemas.openxmlformats.org/officeDocument/2006/relationships/image" Target="../media/image64.svg"/><Relationship Id="rId21" Type="http://schemas.openxmlformats.org/officeDocument/2006/relationships/image" Target="../media/image82.pn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Relationship Id="rId22" Type="http://schemas.openxmlformats.org/officeDocument/2006/relationships/image" Target="../media/image83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ilypop.kr/news/articleView.html?idxno=4723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1.png"/><Relationship Id="rId18" Type="http://schemas.openxmlformats.org/officeDocument/2006/relationships/image" Target="../media/image76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0.svg"/><Relationship Id="rId17" Type="http://schemas.openxmlformats.org/officeDocument/2006/relationships/image" Target="../media/image75.png"/><Relationship Id="rId2" Type="http://schemas.openxmlformats.org/officeDocument/2006/relationships/image" Target="../media/image100.png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5" Type="http://schemas.openxmlformats.org/officeDocument/2006/relationships/image" Target="../media/image73.png"/><Relationship Id="rId10" Type="http://schemas.openxmlformats.org/officeDocument/2006/relationships/image" Target="../media/image81.svg"/><Relationship Id="rId4" Type="http://schemas.openxmlformats.org/officeDocument/2006/relationships/image" Target="../media/image64.svg"/><Relationship Id="rId9" Type="http://schemas.openxmlformats.org/officeDocument/2006/relationships/image" Target="../media/image80.png"/><Relationship Id="rId14" Type="http://schemas.openxmlformats.org/officeDocument/2006/relationships/image" Target="../media/image72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2" Type="http://schemas.openxmlformats.org/officeDocument/2006/relationships/image" Target="../media/image101.png"/><Relationship Id="rId16" Type="http://schemas.openxmlformats.org/officeDocument/2006/relationships/image" Target="../media/image1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sv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Relationship Id="rId14" Type="http://schemas.openxmlformats.org/officeDocument/2006/relationships/image" Target="../media/image1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3.svg"/><Relationship Id="rId3" Type="http://schemas.openxmlformats.org/officeDocument/2006/relationships/image" Target="../media/image116.png"/><Relationship Id="rId7" Type="http://schemas.openxmlformats.org/officeDocument/2006/relationships/image" Target="../media/image105.svg"/><Relationship Id="rId12" Type="http://schemas.openxmlformats.org/officeDocument/2006/relationships/image" Target="../media/image112.png"/><Relationship Id="rId17" Type="http://schemas.openxmlformats.org/officeDocument/2006/relationships/image" Target="../media/image111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103.svg"/><Relationship Id="rId15" Type="http://schemas.openxmlformats.org/officeDocument/2006/relationships/image" Target="../media/image115.sv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svg"/><Relationship Id="rId1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06.png"/><Relationship Id="rId7" Type="http://schemas.openxmlformats.org/officeDocument/2006/relationships/image" Target="../media/image11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14.png"/><Relationship Id="rId3" Type="http://schemas.openxmlformats.org/officeDocument/2006/relationships/image" Target="../media/image102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svg"/><Relationship Id="rId11" Type="http://schemas.openxmlformats.org/officeDocument/2006/relationships/image" Target="../media/image123.png"/><Relationship Id="rId5" Type="http://schemas.openxmlformats.org/officeDocument/2006/relationships/image" Target="../media/image104.png"/><Relationship Id="rId10" Type="http://schemas.openxmlformats.org/officeDocument/2006/relationships/image" Target="../media/image122.svg"/><Relationship Id="rId4" Type="http://schemas.openxmlformats.org/officeDocument/2006/relationships/image" Target="../media/image103.svg"/><Relationship Id="rId9" Type="http://schemas.openxmlformats.org/officeDocument/2006/relationships/image" Target="../media/image121.png"/><Relationship Id="rId14" Type="http://schemas.openxmlformats.org/officeDocument/2006/relationships/image" Target="../media/image115.sv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26.png"/><Relationship Id="rId7" Type="http://schemas.openxmlformats.org/officeDocument/2006/relationships/image" Target="../media/image10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10" Type="http://schemas.openxmlformats.org/officeDocument/2006/relationships/image" Target="../media/image113.svg"/><Relationship Id="rId4" Type="http://schemas.openxmlformats.org/officeDocument/2006/relationships/image" Target="../media/image127.png"/><Relationship Id="rId9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13" Type="http://schemas.openxmlformats.org/officeDocument/2006/relationships/image" Target="../media/image104.png"/><Relationship Id="rId3" Type="http://schemas.openxmlformats.org/officeDocument/2006/relationships/image" Target="../media/image106.png"/><Relationship Id="rId7" Type="http://schemas.openxmlformats.org/officeDocument/2006/relationships/image" Target="../media/image112.png"/><Relationship Id="rId12" Type="http://schemas.openxmlformats.org/officeDocument/2006/relationships/image" Target="../media/image115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03.svg"/><Relationship Id="rId4" Type="http://schemas.openxmlformats.org/officeDocument/2006/relationships/image" Target="../media/image107.svg"/><Relationship Id="rId9" Type="http://schemas.openxmlformats.org/officeDocument/2006/relationships/image" Target="../media/image102.png"/><Relationship Id="rId14" Type="http://schemas.openxmlformats.org/officeDocument/2006/relationships/image" Target="../media/image105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sv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1.png"/><Relationship Id="rId4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597" y="2761089"/>
            <a:ext cx="3803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Project</a:t>
            </a:r>
            <a:endParaRPr lang="ko-KR" altLang="en-US" sz="54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6611684" y="3755539"/>
            <a:ext cx="38860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2300">
                <a:solidFill>
                  <a:schemeClr val="tx2">
                    <a:lumMod val="75000"/>
                  </a:schemeClr>
                </a:solidFill>
              </a:rPr>
              <a:t>조 </a:t>
            </a:r>
            <a:r>
              <a:rPr lang="en-US" altLang="ko-KR" sz="230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2300">
                <a:solidFill>
                  <a:schemeClr val="tx2">
                    <a:lumMod val="75000"/>
                  </a:schemeClr>
                </a:solidFill>
              </a:rPr>
              <a:t>김남일</a:t>
            </a:r>
            <a:r>
              <a:rPr lang="en-US" altLang="ko-KR" sz="230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2300">
                <a:solidFill>
                  <a:schemeClr val="tx2">
                    <a:lumMod val="75000"/>
                  </a:schemeClr>
                </a:solidFill>
              </a:rPr>
              <a:t>박소원</a:t>
            </a:r>
            <a:r>
              <a:rPr lang="en-US" altLang="ko-KR" sz="230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2300">
                <a:solidFill>
                  <a:schemeClr val="tx2">
                    <a:lumMod val="75000"/>
                  </a:schemeClr>
                </a:solidFill>
              </a:rPr>
              <a:t>박현식</a:t>
            </a:r>
            <a:endParaRPr lang="ko-KR" altLang="en-US" sz="23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시나리오</a:t>
                </a:r>
                <a:endParaRPr lang="ko-KR" altLang="en-US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2,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63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374570" y="1235557"/>
          <a:ext cx="11442860" cy="517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107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83178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37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055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 페이지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둘러보기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쇼핑몰 접속을 환영하는 문구 상단에 출력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초마다 갱신되는 현재 접속 시간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상품목록으로 이동할 수 있는 버튼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맵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활용하여 쇼핑몰의 위치를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0559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Header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 화면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게시판으로 이동할 수 있는 버튼 구현한다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 로그인 시 로그인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회원가입 화면으로 이동할 수 있는 버튼 구현한다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시 로그아웃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회원정보 변경 화면으로 이동할 수 있는 버튼 구현한다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한 사용자가 관리자인 경우 상품등록 화면으로 이동할 수 있는 버튼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550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footer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저작권 기호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(©)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와 함께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문자열을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표시한다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775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 가입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회원가입 시 아이디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 확인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닉네임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전화번호를 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이메일을 제외한 나머지 값은 필수적으로 입력 받아야 하며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비밀번호와 비밀번호 확인이 동일한지 확인한다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아이디와 닉네임이 이미 생성되어 있는 데이터인지 확인 후 이상 발생 시 경고창을 출력한다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이상 없을 경우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Users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해당 값 추가 및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정상적으로 가입되었다는 메시지를 출력하는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1314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96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277998"/>
              </p:ext>
            </p:extLst>
          </p:nvPr>
        </p:nvGraphicFramePr>
        <p:xfrm>
          <a:off x="667860" y="1210391"/>
          <a:ext cx="11270140" cy="49468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624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64389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813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165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회원 로그인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 로그인 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Users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Password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조회한다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올바른 데이터일 경우 세션에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nickname,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세션에 추가 후 메인 페이지로 이동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 경우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값에 해당하는 모든 컬럼을 담은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올바르지 못한 데이터일 경우 경고 창 출력 시킨다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3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회원 로그아웃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상태일 때 상단의 메뉴바에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Logout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버튼을 클릭하여 로그아웃 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로그아웃 시 세션에 있는 모든 데이터를 삭제 후 메인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900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조회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제품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Products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을 조회하여 해당 테이블에 존재하는 모든 상품을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상품설명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상품가격을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바로 하단에 상세정보 페이지로 이동하는 버튼을 구현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430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조회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상세 정보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제품의 아이디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제품번호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통해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Products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해당 제품의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상품설명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상품코드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가격을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바로 하단에 장바구니에 추가하는 버튼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페이지로 이동하는 버튼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1" algn="l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조회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제품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으로 이동하는 버튼을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1314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36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31124"/>
              </p:ext>
            </p:extLst>
          </p:nvPr>
        </p:nvGraphicFramePr>
        <p:xfrm>
          <a:off x="667860" y="1185223"/>
          <a:ext cx="11178700" cy="5413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584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89285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47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88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등록하기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 로그인 시 불가능하며 권한이 있는 사용자만 상단 메뉴바에 상품 등록 버튼이 생성되고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버튼을 클릭하여 상품 등록 페이지로 이동 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상품코드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상품가격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설명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재고 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 파일명을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 파일명을 제외한 모든 값을 필수적으로 입력 받아야한다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상품코드는 맨 앞이 대문자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 시작하고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5~12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자를 입력 받아야한다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4~12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자까지 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상품가격은 양수 및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소수점 둘째 자리까지 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수는 숫자만 입력 받아야 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위의 조건을 충족하지 못할 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경고창을 출력하고 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조건에 부합할 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해당 값 추가 및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조회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288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생성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제품 상세 정보 페이지에서 상품주문 버튼을 클릭하여 장바구니 페이지로 이동할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로그인이 되어있지 않은 상태일 경우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경고창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출력 후 로그인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시 생성했던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세션의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size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이거나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size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 아니면서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제품의 상품코드와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동일하지 않다면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DB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해당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값을 추가한다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size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 아니고 제품의 상품코드와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동일하다면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세션의 사용자 아이디와 제품 아이디에 해당하는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DB Table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가격 총합과 개수를 변경시킨다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36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88894"/>
              </p:ext>
            </p:extLst>
          </p:nvPr>
        </p:nvGraphicFramePr>
        <p:xfrm>
          <a:off x="659471" y="1285892"/>
          <a:ext cx="11282908" cy="5389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510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67780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38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5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부분 제거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페이지에서 상품이 한 개 이상 존재 할 시 해당 상품 비고란에 삭제 버튼을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버튼 클릭 시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DB Table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사용자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와 제품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해당하는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컬럼을 제거한다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61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모두 제거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 좌측 상단 삭제하기 버튼을 클릭 시 해당 장바구니 정보를 모두 삭제한다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1720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 입력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연락처를 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사용자의 이름과 주소를 호출 받아 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성명과 우편번호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연락처는 자동으로 입력 받는다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배송일은 당일 날짜로 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값은 필수적으로 입력되어야 하며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배송일을 제외한 나머지 정보는 변경이 가능하다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하단에 이전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취소 버튼을 구현하고 클릭 시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각각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주문확인 페이지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취소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451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 확인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제품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총액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소계의 값을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1" algn="l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화면에 출력하여 사용자에게 확인시킨다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하단에 이전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완료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취소 버튼을 구현하고 클릭 시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각각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 페이지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주문완료 페이지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취소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주문완료 페이지로 이동 시 배송 정보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값을 추가 및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해당 장바구니의 값을 삭제하고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주문시킨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제품의 재고 수에서 주문한 개수 만큼을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빼준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후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저장한다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1314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5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600748" y="1457864"/>
          <a:ext cx="10856280" cy="419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363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78265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909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146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목록 확인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상태일 때 상단의 메뉴바에 배송 목록 버튼을 클릭하여 조회할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배송일이 출력되며 해당 주문번호의 마지막 상품일 경우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상세 보기 버튼을 클릭하여 배송 상세정보 확인 페이지로 이동할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336714"/>
                  </a:ext>
                </a:extLst>
              </a:tr>
              <a:tr h="127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상세정보 확인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목록 확인 페이지에서 상세보기 버튼을 통해 해당 페이지로 이동할 수 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개수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소계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총액을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하단에 배송목록확인 페이지로 이동하는 이전 버튼과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홈 화면으로 이동하는 홈 화면버튼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페이지로 이동하는 상품 목록 버튼을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21522"/>
                  </a:ext>
                </a:extLst>
              </a:tr>
              <a:tr h="860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페이지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발생 시 요청하신 페이지를 찾을 수 없습니다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라는 메시지를 출력하는 페이지로 이동한다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클릭 시 메인 페이지로 이동하는 버튼을 구현한다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34512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46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64838" y="1599782"/>
          <a:ext cx="11730922" cy="4351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5659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862526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15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9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 조회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Board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작성날짜를 조회하고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출력한다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게시글에 댓글이 있으면 제목 옆에 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[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개수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]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조회된다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이상 작성 시 다음 페이지에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추가된다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3505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조회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Board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글번호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작성날짜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글내용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조회하고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출력한다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 로그인 시 경고창이 출력된다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조회만 가능하므로 각 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content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수정 불가능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본인 게시글이면 하단에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삭제 버튼을 구현하고 클릭 시 각각의 페이지로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이동한다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다른 회원의 게시글인 경우 목록보기 버튼만 보인다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1607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등록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목록 우측 하단에 게시글 등록 버튼 클릭한다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 로그인 시 경고창이 출력된다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글내용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을 작성하고 이미지 첨부할 수 있다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글내용은 필수적으로 </a:t>
                      </a: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입력되어야한다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조건을 충족하지 못하면 경고창이 출력된다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조건을 만족할 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Insert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쿼리가 실행되어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 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값이 추가된다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41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450770" y="1294939"/>
          <a:ext cx="11290460" cy="5115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899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858147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885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7040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수정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상세보기 페이지의 수정 버튼을 클릭하여 게시글 수정이 가능하다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Board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에서 제목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 내용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이미지를</a:t>
                      </a:r>
                      <a:r>
                        <a:rPr lang="en-US" altLang="ko-KR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불러와 화면에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하단의 수정완료 버튼을 클릭하면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Update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쿼리가 실행되어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 값이 수정된다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하단의 취소 버튼을 클릭하면 게시판 조회 페이지로 이동된다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108143"/>
                  </a:ext>
                </a:extLst>
              </a:tr>
              <a:tr h="1704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삭제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상세보기 페이지의 삭제 버튼을 클릭하여 게시글 삭제가 가능하다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현재 로그인 되어 있는 사용자가 관리자일 경우에도 삭제가 가능하다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하단의 삭제 버튼을 클릭하면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Delete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쿼리가 실행되어 게시글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num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해당하는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값 삭제된다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삭제와 동시에 해당 게시글 과 같은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comment_board_num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을 가진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Board_comment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값도 삭제된다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457200" lvl="1" indent="0" algn="l" latinLnBrk="1">
                        <a:buFontTx/>
                        <a:buNone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하단의 취소 버튼을 클릭하면 게시판 조회 페이지로 이동된다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336714"/>
                  </a:ext>
                </a:extLst>
              </a:tr>
              <a:tr h="821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 댓글 조회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board_comment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접근하여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 닉네임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 내용을 조회 후 출력한다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조회만 가능하므로 각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content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수정 불가능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2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75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요구사항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770858"/>
              </p:ext>
            </p:extLst>
          </p:nvPr>
        </p:nvGraphicFramePr>
        <p:xfrm>
          <a:off x="127591" y="1456764"/>
          <a:ext cx="11907520" cy="4675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20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850131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1060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 명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204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 댓글 등록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view.jsp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가장 하단에 댓글 등록 버튼을 클릭한다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1" algn="l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내용은 필수로 입력되야 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조건을 충족하지 못하면 경고창이 출력된다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조건이 만족할 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insert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쿼리가 실행되어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board_comment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값이 추가된다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21522"/>
                  </a:ext>
                </a:extLst>
              </a:tr>
              <a:tr h="931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 댓글 삭제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댓글창에서 사용자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nickname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옆 삭제하기 버튼을 클릭한다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버튼 클릭 시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Board_Comment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테이블에서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comment_board_num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에 해당 하는 값 삭제한다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삭제와 동시에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update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쿼리가 실행되어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테이블의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commentcount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 감소한다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345123"/>
                  </a:ext>
                </a:extLst>
              </a:tr>
              <a:tr h="1478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채팅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메뉴바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페이지의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채팅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버튼을 클릭하여 접속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웹소켓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형식으로 포트번호가 일치하는 경우 접속이 가능하다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서버와 연결이 된 경우 안내문구가 나오며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연결에 문제가 있는 경우 에러 메시지가 출력된다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세션을 통해 관리되기 때문에 브라우저를 종료한 경우 이전 대화는 자동 삭제 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운영자와 손님의 양방향 채팅 방식으로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대화 형식으로 진행 된다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044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23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05AE8B-B9E1-49F4-AC51-BA1F79F71E61}"/>
              </a:ext>
            </a:extLst>
          </p:cNvPr>
          <p:cNvSpPr/>
          <p:nvPr/>
        </p:nvSpPr>
        <p:spPr>
          <a:xfrm>
            <a:off x="9887438" y="636363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A0B2F65-3FAC-4457-9E50-59123421AF06}"/>
              </a:ext>
            </a:extLst>
          </p:cNvPr>
          <p:cNvCxnSpPr>
            <a:cxnSpLocks/>
          </p:cNvCxnSpPr>
          <p:nvPr/>
        </p:nvCxnSpPr>
        <p:spPr>
          <a:xfrm flipH="1">
            <a:off x="3482963" y="2477692"/>
            <a:ext cx="1950917" cy="14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전체 흐름도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862DC2-0C65-46D9-A1EA-90FB3F510C0A}"/>
              </a:ext>
            </a:extLst>
          </p:cNvPr>
          <p:cNvGrpSpPr/>
          <p:nvPr/>
        </p:nvGrpSpPr>
        <p:grpSpPr>
          <a:xfrm>
            <a:off x="5457167" y="1618535"/>
            <a:ext cx="1676574" cy="1560443"/>
            <a:chOff x="5082035" y="1868557"/>
            <a:chExt cx="1676574" cy="156044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DDAD54-C150-43BC-8E29-759E82E9AED1}"/>
                </a:ext>
              </a:extLst>
            </p:cNvPr>
            <p:cNvSpPr/>
            <p:nvPr/>
          </p:nvSpPr>
          <p:spPr>
            <a:xfrm>
              <a:off x="5082035" y="1868557"/>
              <a:ext cx="1676574" cy="156044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1026" name="Picture 2" descr="쇼핑 카트 - 무료 상업개 아이콘">
              <a:extLst>
                <a:ext uri="{FF2B5EF4-FFF2-40B4-BE49-F238E27FC236}">
                  <a16:creationId xmlns:a16="http://schemas.microsoft.com/office/drawing/2014/main" id="{1A888D66-F3E8-4A4C-B0E4-8F1C5FCCF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2405" y="2093843"/>
              <a:ext cx="1172547" cy="1172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6E84CE3-7D83-4B5A-A671-935DB21EECFE}"/>
              </a:ext>
            </a:extLst>
          </p:cNvPr>
          <p:cNvCxnSpPr>
            <a:cxnSpLocks/>
          </p:cNvCxnSpPr>
          <p:nvPr/>
        </p:nvCxnSpPr>
        <p:spPr>
          <a:xfrm flipV="1">
            <a:off x="3482963" y="1910893"/>
            <a:ext cx="0" cy="6012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8F98983-2B95-4B0B-8F42-A0750C76F53D}"/>
              </a:ext>
            </a:extLst>
          </p:cNvPr>
          <p:cNvCxnSpPr>
            <a:cxnSpLocks/>
          </p:cNvCxnSpPr>
          <p:nvPr/>
        </p:nvCxnSpPr>
        <p:spPr>
          <a:xfrm flipH="1">
            <a:off x="2574992" y="1458266"/>
            <a:ext cx="1179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2DF78-5EE4-4B5D-97D2-091372938A50}"/>
              </a:ext>
            </a:extLst>
          </p:cNvPr>
          <p:cNvCxnSpPr>
            <a:cxnSpLocks/>
          </p:cNvCxnSpPr>
          <p:nvPr/>
        </p:nvCxnSpPr>
        <p:spPr>
          <a:xfrm flipH="1" flipV="1">
            <a:off x="2574992" y="1113709"/>
            <a:ext cx="17022" cy="2894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AB69900-4939-43A2-B1E7-1413F7274492}"/>
              </a:ext>
            </a:extLst>
          </p:cNvPr>
          <p:cNvCxnSpPr>
            <a:cxnSpLocks/>
          </p:cNvCxnSpPr>
          <p:nvPr/>
        </p:nvCxnSpPr>
        <p:spPr>
          <a:xfrm>
            <a:off x="1938888" y="1113709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ED6A07-2D9E-4FB8-AFC1-350F9F63B973}"/>
              </a:ext>
            </a:extLst>
          </p:cNvPr>
          <p:cNvCxnSpPr>
            <a:cxnSpLocks/>
          </p:cNvCxnSpPr>
          <p:nvPr/>
        </p:nvCxnSpPr>
        <p:spPr>
          <a:xfrm>
            <a:off x="1938888" y="1457022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AE01021-A98F-4F5C-B018-3515E94A341B}"/>
              </a:ext>
            </a:extLst>
          </p:cNvPr>
          <p:cNvCxnSpPr>
            <a:cxnSpLocks/>
          </p:cNvCxnSpPr>
          <p:nvPr/>
        </p:nvCxnSpPr>
        <p:spPr>
          <a:xfrm>
            <a:off x="1925636" y="1828082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EC76BC5-8A89-4FBB-826F-BA98041E383C}"/>
              </a:ext>
            </a:extLst>
          </p:cNvPr>
          <p:cNvCxnSpPr>
            <a:cxnSpLocks/>
          </p:cNvCxnSpPr>
          <p:nvPr/>
        </p:nvCxnSpPr>
        <p:spPr>
          <a:xfrm>
            <a:off x="1938888" y="2172639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BD47CE0-39A4-47EE-A9AA-F7891EFC320D}"/>
              </a:ext>
            </a:extLst>
          </p:cNvPr>
          <p:cNvCxnSpPr>
            <a:cxnSpLocks/>
          </p:cNvCxnSpPr>
          <p:nvPr/>
        </p:nvCxnSpPr>
        <p:spPr>
          <a:xfrm>
            <a:off x="1938888" y="2467363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F8E6C55-BD5D-4146-AB94-8D56951C19A9}"/>
              </a:ext>
            </a:extLst>
          </p:cNvPr>
          <p:cNvCxnSpPr>
            <a:cxnSpLocks/>
          </p:cNvCxnSpPr>
          <p:nvPr/>
        </p:nvCxnSpPr>
        <p:spPr>
          <a:xfrm>
            <a:off x="1938888" y="2851677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14EC917-A1F3-46C1-9633-2FE54E5BD9B9}"/>
              </a:ext>
            </a:extLst>
          </p:cNvPr>
          <p:cNvCxnSpPr>
            <a:cxnSpLocks/>
          </p:cNvCxnSpPr>
          <p:nvPr/>
        </p:nvCxnSpPr>
        <p:spPr>
          <a:xfrm>
            <a:off x="1938888" y="3166415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533C957-71EE-4D8E-A66C-4F469354EC02}"/>
              </a:ext>
            </a:extLst>
          </p:cNvPr>
          <p:cNvCxnSpPr>
            <a:cxnSpLocks/>
          </p:cNvCxnSpPr>
          <p:nvPr/>
        </p:nvCxnSpPr>
        <p:spPr>
          <a:xfrm>
            <a:off x="1938888" y="3993845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1332E717-4686-4E90-AED2-CC001E446A6F}"/>
              </a:ext>
            </a:extLst>
          </p:cNvPr>
          <p:cNvGrpSpPr/>
          <p:nvPr/>
        </p:nvGrpSpPr>
        <p:grpSpPr>
          <a:xfrm>
            <a:off x="1117254" y="903647"/>
            <a:ext cx="1099930" cy="500075"/>
            <a:chOff x="556592" y="822364"/>
            <a:chExt cx="1099930" cy="5000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4588EA2-6E8A-424E-B32F-DEA4D07E535B}"/>
                </a:ext>
              </a:extLst>
            </p:cNvPr>
            <p:cNvSpPr txBox="1"/>
            <p:nvPr/>
          </p:nvSpPr>
          <p:spPr>
            <a:xfrm>
              <a:off x="556592" y="822364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아이디</a:t>
              </a:r>
              <a:endParaRPr lang="en-US" altLang="ko-KR" sz="1400" b="1" dirty="0"/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AC8F942A-4636-47CE-AB6D-250FEF49E071}"/>
                </a:ext>
              </a:extLst>
            </p:cNvPr>
            <p:cNvSpPr txBox="1"/>
            <p:nvPr/>
          </p:nvSpPr>
          <p:spPr>
            <a:xfrm>
              <a:off x="1027045" y="1045440"/>
              <a:ext cx="364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id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881E20A-D936-4873-8B94-37079C2E85E6}"/>
              </a:ext>
            </a:extLst>
          </p:cNvPr>
          <p:cNvSpPr txBox="1"/>
          <p:nvPr/>
        </p:nvSpPr>
        <p:spPr>
          <a:xfrm>
            <a:off x="918471" y="1274708"/>
            <a:ext cx="1099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비밀번호</a:t>
            </a:r>
            <a:endParaRPr lang="en-US" altLang="ko-KR" sz="1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DC39FA-BB1D-4927-85E7-D81AD8B05F00}"/>
              </a:ext>
            </a:extLst>
          </p:cNvPr>
          <p:cNvSpPr txBox="1"/>
          <p:nvPr/>
        </p:nvSpPr>
        <p:spPr>
          <a:xfrm>
            <a:off x="1481689" y="1480550"/>
            <a:ext cx="914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pass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72FA58A-4B85-420C-A3F2-AF9D1719DBCA}"/>
              </a:ext>
            </a:extLst>
          </p:cNvPr>
          <p:cNvGrpSpPr/>
          <p:nvPr/>
        </p:nvGrpSpPr>
        <p:grpSpPr>
          <a:xfrm>
            <a:off x="1329115" y="1685360"/>
            <a:ext cx="1099930" cy="502532"/>
            <a:chOff x="727485" y="819907"/>
            <a:chExt cx="1099930" cy="5025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6670E48-CD8C-4AC3-A415-714673164846}"/>
                </a:ext>
              </a:extLst>
            </p:cNvPr>
            <p:cNvSpPr txBox="1"/>
            <p:nvPr/>
          </p:nvSpPr>
          <p:spPr>
            <a:xfrm>
              <a:off x="727485" y="819907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성명</a:t>
              </a:r>
              <a:endParaRPr lang="en-US" altLang="ko-KR" sz="1400" b="1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130FA-1EEF-4E94-B867-4A7C5A2AD7DB}"/>
                </a:ext>
              </a:extLst>
            </p:cNvPr>
            <p:cNvSpPr txBox="1"/>
            <p:nvPr/>
          </p:nvSpPr>
          <p:spPr>
            <a:xfrm>
              <a:off x="781941" y="1045440"/>
              <a:ext cx="6890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name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DE98C1E-4721-455D-8435-BFDE1CE491C3}"/>
              </a:ext>
            </a:extLst>
          </p:cNvPr>
          <p:cNvGrpSpPr/>
          <p:nvPr/>
        </p:nvGrpSpPr>
        <p:grpSpPr>
          <a:xfrm>
            <a:off x="1059476" y="2142820"/>
            <a:ext cx="1363587" cy="502532"/>
            <a:chOff x="463828" y="819907"/>
            <a:chExt cx="1363587" cy="5025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82443AD-0022-4C2B-99AF-7B69B24E3D7C}"/>
                </a:ext>
              </a:extLst>
            </p:cNvPr>
            <p:cNvSpPr txBox="1"/>
            <p:nvPr/>
          </p:nvSpPr>
          <p:spPr>
            <a:xfrm>
              <a:off x="727485" y="819907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별명</a:t>
              </a:r>
              <a:endParaRPr lang="en-US" altLang="ko-KR" sz="14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0F969B5-F1EE-4E31-88E3-F54419595450}"/>
                </a:ext>
              </a:extLst>
            </p:cNvPr>
            <p:cNvSpPr txBox="1"/>
            <p:nvPr/>
          </p:nvSpPr>
          <p:spPr>
            <a:xfrm>
              <a:off x="463828" y="1045440"/>
              <a:ext cx="1007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nickname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D624BCB-136E-483E-B38A-627135247ECC}"/>
              </a:ext>
            </a:extLst>
          </p:cNvPr>
          <p:cNvGrpSpPr/>
          <p:nvPr/>
        </p:nvGrpSpPr>
        <p:grpSpPr>
          <a:xfrm>
            <a:off x="1241308" y="2566156"/>
            <a:ext cx="1178059" cy="502532"/>
            <a:chOff x="649356" y="819907"/>
            <a:chExt cx="1178059" cy="5025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B6B0811-856D-4BBB-BA56-DDD52FDF6759}"/>
                </a:ext>
              </a:extLst>
            </p:cNvPr>
            <p:cNvSpPr txBox="1"/>
            <p:nvPr/>
          </p:nvSpPr>
          <p:spPr>
            <a:xfrm>
              <a:off x="727485" y="819907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주소</a:t>
              </a:r>
              <a:endParaRPr lang="en-US" altLang="ko-KR" sz="1400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262BC99-40DF-45EB-A12D-F95D99DB376A}"/>
                </a:ext>
              </a:extLst>
            </p:cNvPr>
            <p:cNvSpPr txBox="1"/>
            <p:nvPr/>
          </p:nvSpPr>
          <p:spPr>
            <a:xfrm>
              <a:off x="649356" y="1045440"/>
              <a:ext cx="1007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address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5359A3E-8A05-48A4-B7FA-00D883525D30}"/>
              </a:ext>
            </a:extLst>
          </p:cNvPr>
          <p:cNvGrpSpPr/>
          <p:nvPr/>
        </p:nvGrpSpPr>
        <p:grpSpPr>
          <a:xfrm>
            <a:off x="1173573" y="2997407"/>
            <a:ext cx="1141070" cy="502532"/>
            <a:chOff x="515449" y="819907"/>
            <a:chExt cx="1141070" cy="5025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E017DE3-F936-478F-9CAA-91063D5A6C71}"/>
                </a:ext>
              </a:extLst>
            </p:cNvPr>
            <p:cNvSpPr txBox="1"/>
            <p:nvPr/>
          </p:nvSpPr>
          <p:spPr>
            <a:xfrm>
              <a:off x="515449" y="819907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이메일</a:t>
              </a:r>
              <a:endParaRPr lang="en-US" altLang="ko-KR" sz="1400" b="1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69CAAD7-E4C4-4CC5-BE6B-A4CC2301E70D}"/>
                </a:ext>
              </a:extLst>
            </p:cNvPr>
            <p:cNvSpPr txBox="1"/>
            <p:nvPr/>
          </p:nvSpPr>
          <p:spPr>
            <a:xfrm>
              <a:off x="649356" y="1045440"/>
              <a:ext cx="1007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email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1C3F430-C040-4B9C-B16F-1F708C750FE0}"/>
              </a:ext>
            </a:extLst>
          </p:cNvPr>
          <p:cNvGrpSpPr/>
          <p:nvPr/>
        </p:nvGrpSpPr>
        <p:grpSpPr>
          <a:xfrm>
            <a:off x="1036355" y="3457609"/>
            <a:ext cx="1220585" cy="502532"/>
            <a:chOff x="316667" y="819907"/>
            <a:chExt cx="1220585" cy="5025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1E7B6C-895C-4A96-B235-5CCB71BB1F73}"/>
                </a:ext>
              </a:extLst>
            </p:cNvPr>
            <p:cNvSpPr txBox="1"/>
            <p:nvPr/>
          </p:nvSpPr>
          <p:spPr>
            <a:xfrm>
              <a:off x="316667" y="819907"/>
              <a:ext cx="1099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전화번호</a:t>
              </a:r>
              <a:endParaRPr lang="en-US" altLang="ko-KR" sz="14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E860BE-BE29-4D91-B8BE-4C7CBA02FE77}"/>
                </a:ext>
              </a:extLst>
            </p:cNvPr>
            <p:cNvSpPr txBox="1"/>
            <p:nvPr/>
          </p:nvSpPr>
          <p:spPr>
            <a:xfrm>
              <a:off x="400876" y="1045440"/>
              <a:ext cx="1136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phoneNum</a:t>
              </a:r>
              <a:endParaRPr lang="en-US" altLang="ko-KR" sz="1200" dirty="0"/>
            </a:p>
          </p:txBody>
        </p: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057C380-29EB-4B2C-9A4F-9B8604ACB8E1}"/>
              </a:ext>
            </a:extLst>
          </p:cNvPr>
          <p:cNvCxnSpPr>
            <a:cxnSpLocks/>
          </p:cNvCxnSpPr>
          <p:nvPr/>
        </p:nvCxnSpPr>
        <p:spPr>
          <a:xfrm>
            <a:off x="1955451" y="3575913"/>
            <a:ext cx="6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49A775A7-8754-421F-92B1-CCF8431A1620}"/>
              </a:ext>
            </a:extLst>
          </p:cNvPr>
          <p:cNvSpPr/>
          <p:nvPr/>
        </p:nvSpPr>
        <p:spPr>
          <a:xfrm>
            <a:off x="3177793" y="1206072"/>
            <a:ext cx="2080587" cy="620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</a:rPr>
              <a:t>회원가입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r>
              <a:rPr lang="en-US" altLang="ko-KR" sz="1100" dirty="0" err="1">
                <a:solidFill>
                  <a:sysClr val="windowText" lastClr="000000"/>
                </a:solidFill>
              </a:rPr>
              <a:t>signup.jsp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r>
              <a:rPr lang="en-US" altLang="ko-KR" sz="1100" dirty="0">
                <a:solidFill>
                  <a:sysClr val="windowText" lastClr="000000"/>
                </a:solidFill>
              </a:rPr>
              <a:t>SignupController.java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pic>
        <p:nvPicPr>
          <p:cNvPr id="1032" name="Picture 4" descr="사용자 무료 아이콘 - Icon-Icons.com">
            <a:extLst>
              <a:ext uri="{FF2B5EF4-FFF2-40B4-BE49-F238E27FC236}">
                <a16:creationId xmlns:a16="http://schemas.microsoft.com/office/drawing/2014/main" id="{544E767F-D45E-4B53-8BB4-CFD175034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03" r="11747"/>
          <a:stretch/>
        </p:blipFill>
        <p:spPr bwMode="auto">
          <a:xfrm>
            <a:off x="4311767" y="1930862"/>
            <a:ext cx="576419" cy="75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E4AE40DF-1279-4201-BA4A-A980DB531239}"/>
              </a:ext>
            </a:extLst>
          </p:cNvPr>
          <p:cNvSpPr txBox="1"/>
          <p:nvPr/>
        </p:nvSpPr>
        <p:spPr>
          <a:xfrm>
            <a:off x="1210751" y="3936093"/>
            <a:ext cx="902074" cy="38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권한</a:t>
            </a:r>
            <a:endParaRPr lang="en-US" altLang="ko-KR" sz="1400" b="1" dirty="0"/>
          </a:p>
          <a:p>
            <a:pPr algn="ctr">
              <a:lnSpc>
                <a:spcPct val="70000"/>
              </a:lnSpc>
            </a:pPr>
            <a:r>
              <a:rPr lang="en-US" altLang="ko-KR" sz="1200" dirty="0" err="1"/>
              <a:t>adin</a:t>
            </a:r>
            <a:endParaRPr lang="en-US" altLang="ko-KR" sz="1200" dirty="0"/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5636AB6-A454-417F-BE77-0602EC208423}"/>
              </a:ext>
            </a:extLst>
          </p:cNvPr>
          <p:cNvCxnSpPr>
            <a:cxnSpLocks/>
          </p:cNvCxnSpPr>
          <p:nvPr/>
        </p:nvCxnSpPr>
        <p:spPr>
          <a:xfrm flipV="1">
            <a:off x="573967" y="5303902"/>
            <a:ext cx="3897588" cy="43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1A31C88-D58A-4385-A083-39183A27E074}"/>
              </a:ext>
            </a:extLst>
          </p:cNvPr>
          <p:cNvCxnSpPr>
            <a:cxnSpLocks/>
          </p:cNvCxnSpPr>
          <p:nvPr/>
        </p:nvCxnSpPr>
        <p:spPr>
          <a:xfrm>
            <a:off x="573967" y="5305195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F4615B9-5413-495F-8404-BAB0F1A968D5}"/>
              </a:ext>
            </a:extLst>
          </p:cNvPr>
          <p:cNvCxnSpPr>
            <a:cxnSpLocks/>
          </p:cNvCxnSpPr>
          <p:nvPr/>
        </p:nvCxnSpPr>
        <p:spPr>
          <a:xfrm>
            <a:off x="1391700" y="5305195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29B5F1C-8073-4A1B-8752-2EEFB81AEE0B}"/>
              </a:ext>
            </a:extLst>
          </p:cNvPr>
          <p:cNvCxnSpPr>
            <a:cxnSpLocks/>
          </p:cNvCxnSpPr>
          <p:nvPr/>
        </p:nvCxnSpPr>
        <p:spPr>
          <a:xfrm>
            <a:off x="2211274" y="529123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18A924C-0A51-4A43-AA09-21645094A94A}"/>
              </a:ext>
            </a:extLst>
          </p:cNvPr>
          <p:cNvCxnSpPr>
            <a:cxnSpLocks/>
          </p:cNvCxnSpPr>
          <p:nvPr/>
        </p:nvCxnSpPr>
        <p:spPr>
          <a:xfrm>
            <a:off x="3079697" y="529123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DC20802-5649-445C-9AE2-0F82DF85ABC3}"/>
              </a:ext>
            </a:extLst>
          </p:cNvPr>
          <p:cNvCxnSpPr>
            <a:cxnSpLocks/>
          </p:cNvCxnSpPr>
          <p:nvPr/>
        </p:nvCxnSpPr>
        <p:spPr>
          <a:xfrm>
            <a:off x="3789452" y="5281353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5F25117-7ECD-40BB-AD65-844CCA6B801C}"/>
              </a:ext>
            </a:extLst>
          </p:cNvPr>
          <p:cNvCxnSpPr>
            <a:cxnSpLocks/>
          </p:cNvCxnSpPr>
          <p:nvPr/>
        </p:nvCxnSpPr>
        <p:spPr>
          <a:xfrm>
            <a:off x="4471555" y="5291237"/>
            <a:ext cx="0" cy="6152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E1CE8678-FC6B-4DD2-92F5-6EB7FE39056C}"/>
              </a:ext>
            </a:extLst>
          </p:cNvPr>
          <p:cNvSpPr txBox="1"/>
          <p:nvPr/>
        </p:nvSpPr>
        <p:spPr>
          <a:xfrm>
            <a:off x="3858401" y="5937827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 err="1"/>
              <a:t>글번호</a:t>
            </a:r>
            <a:r>
              <a:rPr lang="en-US" altLang="ko-KR" sz="1100" dirty="0"/>
              <a:t>num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344DD37-34DD-4897-8995-A9FE1A94B03B}"/>
              </a:ext>
            </a:extLst>
          </p:cNvPr>
          <p:cNvSpPr txBox="1"/>
          <p:nvPr/>
        </p:nvSpPr>
        <p:spPr>
          <a:xfrm>
            <a:off x="1247354" y="5962438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 err="1"/>
              <a:t>글제목</a:t>
            </a:r>
            <a:r>
              <a:rPr lang="en-US" altLang="ko-KR" sz="1100" dirty="0"/>
              <a:t>title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9C0553-7D8F-460D-99FE-CDA61256C204}"/>
              </a:ext>
            </a:extLst>
          </p:cNvPr>
          <p:cNvSpPr txBox="1"/>
          <p:nvPr/>
        </p:nvSpPr>
        <p:spPr>
          <a:xfrm>
            <a:off x="1851259" y="5962438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 err="1"/>
              <a:t>글내용</a:t>
            </a:r>
            <a:r>
              <a:rPr lang="en-US" altLang="ko-KR" sz="1100" dirty="0"/>
              <a:t>content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996DD23-F9E2-4C29-B0C6-364F88ED03A9}"/>
              </a:ext>
            </a:extLst>
          </p:cNvPr>
          <p:cNvSpPr txBox="1"/>
          <p:nvPr/>
        </p:nvSpPr>
        <p:spPr>
          <a:xfrm>
            <a:off x="2494162" y="5952832"/>
            <a:ext cx="988622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작성자</a:t>
            </a:r>
            <a:r>
              <a:rPr lang="en-US" altLang="ko-KR" sz="1100" dirty="0"/>
              <a:t>nickname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BD24B27-5D52-4C37-971F-BB60F88A0C70}"/>
              </a:ext>
            </a:extLst>
          </p:cNvPr>
          <p:cNvSpPr txBox="1"/>
          <p:nvPr/>
        </p:nvSpPr>
        <p:spPr>
          <a:xfrm>
            <a:off x="3230275" y="5949448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작성일</a:t>
            </a:r>
            <a:r>
              <a:rPr lang="en-US" altLang="ko-KR" sz="1100" dirty="0"/>
              <a:t>postdate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DBCC236-E756-4D63-A211-ECC28D80368D}"/>
              </a:ext>
            </a:extLst>
          </p:cNvPr>
          <p:cNvSpPr txBox="1"/>
          <p:nvPr/>
        </p:nvSpPr>
        <p:spPr>
          <a:xfrm>
            <a:off x="-334420" y="5962438"/>
            <a:ext cx="2129459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 err="1"/>
              <a:t>이미지첨부파일</a:t>
            </a:r>
            <a:endParaRPr lang="en-US" altLang="ko-KR" sz="1400" b="1" dirty="0"/>
          </a:p>
          <a:p>
            <a:pPr algn="ctr">
              <a:lnSpc>
                <a:spcPct val="70000"/>
              </a:lnSpc>
            </a:pPr>
            <a:r>
              <a:rPr lang="en-US" altLang="ko-KR" sz="1100" dirty="0" err="1"/>
              <a:t>imagename</a:t>
            </a:r>
            <a:endParaRPr lang="en-US" altLang="ko-KR" sz="1100" dirty="0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950F2DAD-2E99-40EA-914D-2D4A6FBBAD2E}"/>
              </a:ext>
            </a:extLst>
          </p:cNvPr>
          <p:cNvCxnSpPr>
            <a:cxnSpLocks/>
          </p:cNvCxnSpPr>
          <p:nvPr/>
        </p:nvCxnSpPr>
        <p:spPr>
          <a:xfrm flipV="1">
            <a:off x="3083994" y="4255205"/>
            <a:ext cx="0" cy="10519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1A0D123E-2893-47E0-AFA5-D9DDD9403249}"/>
              </a:ext>
            </a:extLst>
          </p:cNvPr>
          <p:cNvSpPr txBox="1"/>
          <p:nvPr/>
        </p:nvSpPr>
        <p:spPr>
          <a:xfrm>
            <a:off x="3821399" y="4541804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게시판</a:t>
            </a:r>
            <a:r>
              <a:rPr lang="en-US" altLang="ko-KR" sz="1100" dirty="0"/>
              <a:t>board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2B6499B-23FC-4A7F-BC99-96897627B653}"/>
              </a:ext>
            </a:extLst>
          </p:cNvPr>
          <p:cNvSpPr txBox="1"/>
          <p:nvPr/>
        </p:nvSpPr>
        <p:spPr>
          <a:xfrm>
            <a:off x="4153837" y="2819184"/>
            <a:ext cx="902074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사용자</a:t>
            </a:r>
            <a:endParaRPr lang="en-US" altLang="ko-KR" sz="1400" b="1" dirty="0"/>
          </a:p>
          <a:p>
            <a:pPr algn="ctr">
              <a:lnSpc>
                <a:spcPct val="70000"/>
              </a:lnSpc>
            </a:pPr>
            <a:r>
              <a:rPr lang="en-US" altLang="ko-KR" sz="1100" dirty="0"/>
              <a:t>user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D0C4CD7E-704E-4245-B012-93462F85E30E}"/>
              </a:ext>
            </a:extLst>
          </p:cNvPr>
          <p:cNvCxnSpPr>
            <a:cxnSpLocks/>
          </p:cNvCxnSpPr>
          <p:nvPr/>
        </p:nvCxnSpPr>
        <p:spPr>
          <a:xfrm flipH="1">
            <a:off x="7133741" y="2630569"/>
            <a:ext cx="21444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D1182D0A-387C-4E77-835C-58A7F2569D5F}"/>
              </a:ext>
            </a:extLst>
          </p:cNvPr>
          <p:cNvCxnSpPr>
            <a:cxnSpLocks/>
          </p:cNvCxnSpPr>
          <p:nvPr/>
        </p:nvCxnSpPr>
        <p:spPr>
          <a:xfrm flipV="1">
            <a:off x="3075991" y="4232745"/>
            <a:ext cx="2621546" cy="398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2DE975BD-FCBD-47D7-83C5-BEE1552E60B5}"/>
              </a:ext>
            </a:extLst>
          </p:cNvPr>
          <p:cNvCxnSpPr>
            <a:cxnSpLocks/>
          </p:cNvCxnSpPr>
          <p:nvPr/>
        </p:nvCxnSpPr>
        <p:spPr>
          <a:xfrm flipV="1">
            <a:off x="5697537" y="2997935"/>
            <a:ext cx="0" cy="12348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10" descr="게시판 - 무료 교육개 아이콘">
            <a:extLst>
              <a:ext uri="{FF2B5EF4-FFF2-40B4-BE49-F238E27FC236}">
                <a16:creationId xmlns:a16="http://schemas.microsoft.com/office/drawing/2014/main" id="{4CD800F2-C15B-4A5B-B4EB-2596CA0C1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2254" y="3441668"/>
            <a:ext cx="986412" cy="10131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9C5CECAD-E11F-4C8F-87ED-0C4329589668}"/>
              </a:ext>
            </a:extLst>
          </p:cNvPr>
          <p:cNvSpPr txBox="1"/>
          <p:nvPr/>
        </p:nvSpPr>
        <p:spPr>
          <a:xfrm>
            <a:off x="4725115" y="5906423"/>
            <a:ext cx="1149745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상품코드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productId</a:t>
            </a:r>
            <a:endParaRPr lang="en-US" altLang="ko-KR" sz="11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C102AEC-88F8-4F51-BE7C-B3FE400DF9E1}"/>
              </a:ext>
            </a:extLst>
          </p:cNvPr>
          <p:cNvSpPr txBox="1"/>
          <p:nvPr/>
        </p:nvSpPr>
        <p:spPr>
          <a:xfrm>
            <a:off x="5524696" y="5878844"/>
            <a:ext cx="1149745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상품명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pname</a:t>
            </a:r>
            <a:endParaRPr lang="en-US" altLang="ko-KR" sz="11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950367D-EB79-4BB5-9662-B1E8034B877D}"/>
              </a:ext>
            </a:extLst>
          </p:cNvPr>
          <p:cNvSpPr txBox="1"/>
          <p:nvPr/>
        </p:nvSpPr>
        <p:spPr>
          <a:xfrm>
            <a:off x="6226242" y="5878773"/>
            <a:ext cx="1149745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상품가격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unitPrice</a:t>
            </a:r>
            <a:endParaRPr lang="en-US" altLang="ko-KR" sz="110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CFE84AA-0CF2-4B99-B7C0-24B343EAB590}"/>
              </a:ext>
            </a:extLst>
          </p:cNvPr>
          <p:cNvSpPr txBox="1"/>
          <p:nvPr/>
        </p:nvSpPr>
        <p:spPr>
          <a:xfrm>
            <a:off x="8574385" y="5878773"/>
            <a:ext cx="1471105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상품설명</a:t>
            </a:r>
            <a:r>
              <a:rPr lang="en-US" altLang="ko-KR" sz="1100" dirty="0"/>
              <a:t>description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66E81D6-0F1C-4BAE-A669-210786254FC3}"/>
              </a:ext>
            </a:extLst>
          </p:cNvPr>
          <p:cNvSpPr txBox="1"/>
          <p:nvPr/>
        </p:nvSpPr>
        <p:spPr>
          <a:xfrm>
            <a:off x="11076517" y="5860739"/>
            <a:ext cx="1262530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제조사</a:t>
            </a:r>
            <a:r>
              <a:rPr lang="en-US" altLang="ko-KR" sz="1100" dirty="0"/>
              <a:t>manufacturer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736FFB2-C644-4F72-BD60-E1DB3CD342BC}"/>
              </a:ext>
            </a:extLst>
          </p:cNvPr>
          <p:cNvSpPr txBox="1"/>
          <p:nvPr/>
        </p:nvSpPr>
        <p:spPr>
          <a:xfrm>
            <a:off x="6992023" y="5878773"/>
            <a:ext cx="1262530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상품분류</a:t>
            </a:r>
            <a:r>
              <a:rPr lang="en-US" altLang="ko-KR" sz="1100" dirty="0"/>
              <a:t>category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F457B21-EAE0-4F42-9B97-C4FAE2654303}"/>
              </a:ext>
            </a:extLst>
          </p:cNvPr>
          <p:cNvSpPr txBox="1"/>
          <p:nvPr/>
        </p:nvSpPr>
        <p:spPr>
          <a:xfrm>
            <a:off x="7757122" y="5882902"/>
            <a:ext cx="1262530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 err="1"/>
              <a:t>재고수</a:t>
            </a:r>
            <a:r>
              <a:rPr lang="en-US" altLang="ko-KR" sz="1100" dirty="0" err="1"/>
              <a:t>unitsInStock</a:t>
            </a:r>
            <a:endParaRPr lang="en-US" altLang="ko-KR" sz="1100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E6E60A5-6A95-4B71-9DED-BF106D87B198}"/>
              </a:ext>
            </a:extLst>
          </p:cNvPr>
          <p:cNvSpPr txBox="1"/>
          <p:nvPr/>
        </p:nvSpPr>
        <p:spPr>
          <a:xfrm>
            <a:off x="9352438" y="5878772"/>
            <a:ext cx="1262530" cy="37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제품상태</a:t>
            </a:r>
            <a:r>
              <a:rPr lang="en-US" altLang="ko-KR" sz="1100" dirty="0"/>
              <a:t>condition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B44DED8-9E24-4AEE-8D62-D81B9A289F73}"/>
              </a:ext>
            </a:extLst>
          </p:cNvPr>
          <p:cNvSpPr txBox="1"/>
          <p:nvPr/>
        </p:nvSpPr>
        <p:spPr>
          <a:xfrm>
            <a:off x="10129772" y="5872742"/>
            <a:ext cx="1621103" cy="364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 err="1"/>
              <a:t>제품이미지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/>
              <a:t>filename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BBF8B17-3629-4E6A-8149-6B22F3D81887}"/>
              </a:ext>
            </a:extLst>
          </p:cNvPr>
          <p:cNvSpPr txBox="1"/>
          <p:nvPr/>
        </p:nvSpPr>
        <p:spPr>
          <a:xfrm>
            <a:off x="6934282" y="4686342"/>
            <a:ext cx="1168584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400" b="1" dirty="0"/>
              <a:t>상품정보</a:t>
            </a:r>
            <a:r>
              <a:rPr lang="en-US" altLang="ko-KR" sz="1050" dirty="0"/>
              <a:t>product</a:t>
            </a:r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9A5E124B-DE10-4584-9C19-979704EDDA44}"/>
              </a:ext>
            </a:extLst>
          </p:cNvPr>
          <p:cNvCxnSpPr>
            <a:cxnSpLocks/>
          </p:cNvCxnSpPr>
          <p:nvPr/>
        </p:nvCxnSpPr>
        <p:spPr>
          <a:xfrm flipH="1" flipV="1">
            <a:off x="6601719" y="3139121"/>
            <a:ext cx="7884" cy="10936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304A399-42CC-442D-90BB-DA17F1D3F863}"/>
              </a:ext>
            </a:extLst>
          </p:cNvPr>
          <p:cNvCxnSpPr>
            <a:cxnSpLocks/>
          </p:cNvCxnSpPr>
          <p:nvPr/>
        </p:nvCxnSpPr>
        <p:spPr>
          <a:xfrm flipH="1" flipV="1">
            <a:off x="9275357" y="1063972"/>
            <a:ext cx="8535" cy="30651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8F2D9816-47CB-4837-A007-D8DF098B807F}"/>
              </a:ext>
            </a:extLst>
          </p:cNvPr>
          <p:cNvCxnSpPr>
            <a:cxnSpLocks/>
          </p:cNvCxnSpPr>
          <p:nvPr/>
        </p:nvCxnSpPr>
        <p:spPr>
          <a:xfrm rot="16200000">
            <a:off x="9561558" y="1228390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19381754-17AB-4B37-88B1-97EC0085B2A3}"/>
              </a:ext>
            </a:extLst>
          </p:cNvPr>
          <p:cNvCxnSpPr>
            <a:cxnSpLocks/>
          </p:cNvCxnSpPr>
          <p:nvPr/>
        </p:nvCxnSpPr>
        <p:spPr>
          <a:xfrm rot="16200000">
            <a:off x="9566499" y="773996"/>
            <a:ext cx="0" cy="579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EB9EE465-8C88-4E36-88C4-92AFD24BC9FE}"/>
              </a:ext>
            </a:extLst>
          </p:cNvPr>
          <p:cNvCxnSpPr>
            <a:cxnSpLocks/>
          </p:cNvCxnSpPr>
          <p:nvPr/>
        </p:nvCxnSpPr>
        <p:spPr>
          <a:xfrm flipV="1">
            <a:off x="6617606" y="4198840"/>
            <a:ext cx="2294101" cy="11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4" name="Picture 12" descr="택배차 아이콘 일러스트 ai 무료다운로드 free Courier Car Icon - Urbanbrush">
            <a:extLst>
              <a:ext uri="{FF2B5EF4-FFF2-40B4-BE49-F238E27FC236}">
                <a16:creationId xmlns:a16="http://schemas.microsoft.com/office/drawing/2014/main" id="{E025EE5C-BC87-42C7-9EBC-890583011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84148" y="3636363"/>
            <a:ext cx="1059271" cy="10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2B83DF2C-CA03-459D-932C-8F1FA396A64F}"/>
              </a:ext>
            </a:extLst>
          </p:cNvPr>
          <p:cNvCxnSpPr>
            <a:cxnSpLocks/>
          </p:cNvCxnSpPr>
          <p:nvPr/>
        </p:nvCxnSpPr>
        <p:spPr>
          <a:xfrm flipV="1">
            <a:off x="8911707" y="4196422"/>
            <a:ext cx="17900" cy="10805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DF4D8358-9EC3-4A96-AD91-783756A4E7CD}"/>
              </a:ext>
            </a:extLst>
          </p:cNvPr>
          <p:cNvCxnSpPr>
            <a:cxnSpLocks/>
          </p:cNvCxnSpPr>
          <p:nvPr/>
        </p:nvCxnSpPr>
        <p:spPr>
          <a:xfrm>
            <a:off x="5299987" y="5286851"/>
            <a:ext cx="0" cy="5706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DB550ECE-C824-4F4E-9796-E40B94F483B2}"/>
              </a:ext>
            </a:extLst>
          </p:cNvPr>
          <p:cNvCxnSpPr>
            <a:cxnSpLocks/>
          </p:cNvCxnSpPr>
          <p:nvPr/>
        </p:nvCxnSpPr>
        <p:spPr>
          <a:xfrm>
            <a:off x="5865868" y="5286851"/>
            <a:ext cx="0" cy="5706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9FD5C385-5385-4759-9940-9CF3F7684B4A}"/>
              </a:ext>
            </a:extLst>
          </p:cNvPr>
          <p:cNvCxnSpPr>
            <a:cxnSpLocks/>
          </p:cNvCxnSpPr>
          <p:nvPr/>
        </p:nvCxnSpPr>
        <p:spPr>
          <a:xfrm>
            <a:off x="6414508" y="5286851"/>
            <a:ext cx="0" cy="5706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CCD51A09-6DD1-42E2-B54F-10CE50B04CC4}"/>
              </a:ext>
            </a:extLst>
          </p:cNvPr>
          <p:cNvCxnSpPr>
            <a:cxnSpLocks/>
          </p:cNvCxnSpPr>
          <p:nvPr/>
        </p:nvCxnSpPr>
        <p:spPr>
          <a:xfrm>
            <a:off x="7252708" y="5286851"/>
            <a:ext cx="0" cy="5706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182CDCE2-BCA7-49D6-AE75-23AD7A93A9E7}"/>
              </a:ext>
            </a:extLst>
          </p:cNvPr>
          <p:cNvCxnSpPr>
            <a:cxnSpLocks/>
          </p:cNvCxnSpPr>
          <p:nvPr/>
        </p:nvCxnSpPr>
        <p:spPr>
          <a:xfrm>
            <a:off x="7986600" y="5303902"/>
            <a:ext cx="0" cy="553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B1291562-09FB-40E3-89DC-53045CAA49DE}"/>
              </a:ext>
            </a:extLst>
          </p:cNvPr>
          <p:cNvCxnSpPr>
            <a:cxnSpLocks/>
          </p:cNvCxnSpPr>
          <p:nvPr/>
        </p:nvCxnSpPr>
        <p:spPr>
          <a:xfrm>
            <a:off x="8911707" y="526766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660DAACA-A99A-4A87-ADCB-73A176F10EB8}"/>
              </a:ext>
            </a:extLst>
          </p:cNvPr>
          <p:cNvCxnSpPr>
            <a:cxnSpLocks/>
          </p:cNvCxnSpPr>
          <p:nvPr/>
        </p:nvCxnSpPr>
        <p:spPr>
          <a:xfrm>
            <a:off x="9639343" y="526766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C5970154-21CD-4079-AFB8-A1F069A5D8C6}"/>
              </a:ext>
            </a:extLst>
          </p:cNvPr>
          <p:cNvCxnSpPr>
            <a:cxnSpLocks/>
          </p:cNvCxnSpPr>
          <p:nvPr/>
        </p:nvCxnSpPr>
        <p:spPr>
          <a:xfrm>
            <a:off x="10530883" y="526766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0E5E3C96-E20F-45ED-BDB9-31D6321426D4}"/>
              </a:ext>
            </a:extLst>
          </p:cNvPr>
          <p:cNvCxnSpPr>
            <a:cxnSpLocks/>
          </p:cNvCxnSpPr>
          <p:nvPr/>
        </p:nvCxnSpPr>
        <p:spPr>
          <a:xfrm>
            <a:off x="11353843" y="526766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D95587CA-B646-444E-9A77-307635CAD43D}"/>
              </a:ext>
            </a:extLst>
          </p:cNvPr>
          <p:cNvCxnSpPr>
            <a:cxnSpLocks/>
          </p:cNvCxnSpPr>
          <p:nvPr/>
        </p:nvCxnSpPr>
        <p:spPr>
          <a:xfrm flipH="1">
            <a:off x="5291129" y="5276987"/>
            <a:ext cx="6062714" cy="19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A4EB5759-ED07-4495-A6E6-8CC955711588}"/>
              </a:ext>
            </a:extLst>
          </p:cNvPr>
          <p:cNvSpPr txBox="1"/>
          <p:nvPr/>
        </p:nvSpPr>
        <p:spPr>
          <a:xfrm>
            <a:off x="7708900" y="2452990"/>
            <a:ext cx="9416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관련기능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0904EE5-3ED3-4FE3-ABF9-1DE29C838CAE}"/>
              </a:ext>
            </a:extLst>
          </p:cNvPr>
          <p:cNvSpPr txBox="1"/>
          <p:nvPr/>
        </p:nvSpPr>
        <p:spPr>
          <a:xfrm>
            <a:off x="9813432" y="883700"/>
            <a:ext cx="2129459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상품등록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/>
              <a:t>AddProductController.java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addProduct.jsp</a:t>
            </a:r>
            <a:endParaRPr lang="en-US" altLang="ko-KR" sz="11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7E9E631-FF84-4E21-BCCB-E4392851879C}"/>
              </a:ext>
            </a:extLst>
          </p:cNvPr>
          <p:cNvSpPr txBox="1"/>
          <p:nvPr/>
        </p:nvSpPr>
        <p:spPr>
          <a:xfrm>
            <a:off x="9813432" y="1403956"/>
            <a:ext cx="2129459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장바구니추가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삭제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/>
              <a:t>AddCartController.java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/>
              <a:t>RemoveCartController.java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0971BEA-069D-492D-9115-E1283FB9728D}"/>
              </a:ext>
            </a:extLst>
          </p:cNvPr>
          <p:cNvSpPr txBox="1"/>
          <p:nvPr/>
        </p:nvSpPr>
        <p:spPr>
          <a:xfrm>
            <a:off x="9813432" y="1871414"/>
            <a:ext cx="2129459" cy="60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로그인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로그아웃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/>
              <a:t>LoginController.java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/>
              <a:t>LogoutController.java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login.jsp</a:t>
            </a:r>
            <a:endParaRPr lang="en-US" altLang="ko-KR" sz="11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E9915D2-9AE6-49DD-8395-C8884231362E}"/>
              </a:ext>
            </a:extLst>
          </p:cNvPr>
          <p:cNvSpPr txBox="1"/>
          <p:nvPr/>
        </p:nvSpPr>
        <p:spPr>
          <a:xfrm>
            <a:off x="9807833" y="2481861"/>
            <a:ext cx="2129459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회원가입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/>
              <a:t>SignupController.java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signupComplete.jsp</a:t>
            </a:r>
            <a:endParaRPr lang="en-US" altLang="ko-KR" sz="11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681E9C1-900D-4CD3-B1B4-44E94A16EE0D}"/>
              </a:ext>
            </a:extLst>
          </p:cNvPr>
          <p:cNvSpPr txBox="1"/>
          <p:nvPr/>
        </p:nvSpPr>
        <p:spPr>
          <a:xfrm>
            <a:off x="9807833" y="2990734"/>
            <a:ext cx="3374767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 err="1"/>
              <a:t>게시판글쓰기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수정</a:t>
            </a:r>
            <a:r>
              <a:rPr lang="en-US" altLang="ko-KR" sz="1400" b="1" dirty="0"/>
              <a:t>)</a:t>
            </a:r>
          </a:p>
          <a:p>
            <a:pPr>
              <a:lnSpc>
                <a:spcPct val="70000"/>
              </a:lnSpc>
            </a:pPr>
            <a:r>
              <a:rPr lang="en-US" altLang="ko-KR" sz="1100" dirty="0"/>
              <a:t>SignupController.java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signupComplete.jsp</a:t>
            </a:r>
            <a:endParaRPr lang="en-US" altLang="ko-KR" sz="1100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30B2737D-E6E0-4809-89ED-FCDFB289CD5F}"/>
              </a:ext>
            </a:extLst>
          </p:cNvPr>
          <p:cNvSpPr txBox="1"/>
          <p:nvPr/>
        </p:nvSpPr>
        <p:spPr>
          <a:xfrm>
            <a:off x="9807833" y="3524069"/>
            <a:ext cx="3374767" cy="364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 err="1"/>
              <a:t>찾아오시는길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map.jsp</a:t>
            </a:r>
            <a:endParaRPr lang="en-US" altLang="ko-KR" sz="1100" dirty="0"/>
          </a:p>
        </p:txBody>
      </p: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9DA491A1-5F5F-4EAF-A3D1-44013F65F442}"/>
              </a:ext>
            </a:extLst>
          </p:cNvPr>
          <p:cNvCxnSpPr>
            <a:cxnSpLocks/>
          </p:cNvCxnSpPr>
          <p:nvPr/>
        </p:nvCxnSpPr>
        <p:spPr>
          <a:xfrm rot="16200000">
            <a:off x="9561559" y="168475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CEC5ADD-828E-4F50-9C68-C6FB79A6CB5F}"/>
              </a:ext>
            </a:extLst>
          </p:cNvPr>
          <p:cNvCxnSpPr>
            <a:cxnSpLocks/>
          </p:cNvCxnSpPr>
          <p:nvPr/>
        </p:nvCxnSpPr>
        <p:spPr>
          <a:xfrm rot="16200000">
            <a:off x="9561560" y="2333630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C561EBDC-7EA6-4C10-94C9-9A51B46B48E7}"/>
              </a:ext>
            </a:extLst>
          </p:cNvPr>
          <p:cNvCxnSpPr>
            <a:cxnSpLocks/>
          </p:cNvCxnSpPr>
          <p:nvPr/>
        </p:nvCxnSpPr>
        <p:spPr>
          <a:xfrm rot="16200000">
            <a:off x="9561561" y="2825582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691478C3-57AB-49A4-AD27-7921BD45FE4D}"/>
              </a:ext>
            </a:extLst>
          </p:cNvPr>
          <p:cNvCxnSpPr>
            <a:cxnSpLocks/>
          </p:cNvCxnSpPr>
          <p:nvPr/>
        </p:nvCxnSpPr>
        <p:spPr>
          <a:xfrm rot="16200000">
            <a:off x="9561562" y="3395291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5A969C-1058-4558-86F1-C4C55F12E003}"/>
              </a:ext>
            </a:extLst>
          </p:cNvPr>
          <p:cNvCxnSpPr>
            <a:cxnSpLocks/>
          </p:cNvCxnSpPr>
          <p:nvPr/>
        </p:nvCxnSpPr>
        <p:spPr>
          <a:xfrm rot="16200000">
            <a:off x="9562393" y="3809907"/>
            <a:ext cx="0" cy="58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0B773004-2794-4F5E-8AF2-9E6EF3C5DF56}"/>
              </a:ext>
            </a:extLst>
          </p:cNvPr>
          <p:cNvSpPr txBox="1"/>
          <p:nvPr/>
        </p:nvSpPr>
        <p:spPr>
          <a:xfrm>
            <a:off x="9807833" y="3989134"/>
            <a:ext cx="3374767" cy="719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ko-KR" altLang="en-US" sz="1400" b="1" dirty="0"/>
              <a:t>채팅</a:t>
            </a:r>
            <a:endParaRPr lang="en-US" altLang="ko-KR" sz="1400" b="1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chating.jsp</a:t>
            </a:r>
            <a:endParaRPr lang="en-US" altLang="ko-KR" sz="1100" dirty="0"/>
          </a:p>
          <a:p>
            <a:pPr>
              <a:lnSpc>
                <a:spcPct val="70000"/>
              </a:lnSpc>
            </a:pPr>
            <a:r>
              <a:rPr lang="en-US" altLang="ko-KR" sz="1100" dirty="0" err="1"/>
              <a:t>admin.jsp</a:t>
            </a:r>
            <a:endParaRPr lang="en-US" altLang="ko-KR" sz="1100" dirty="0"/>
          </a:p>
          <a:p>
            <a:pPr>
              <a:lnSpc>
                <a:spcPct val="70000"/>
              </a:lnSpc>
            </a:pPr>
            <a:r>
              <a:rPr lang="en-US" altLang="ko-KR" sz="1100" dirty="0"/>
              <a:t>BroadSocket.java</a:t>
            </a:r>
          </a:p>
          <a:p>
            <a:pPr>
              <a:lnSpc>
                <a:spcPct val="70000"/>
              </a:lnSpc>
            </a:pPr>
            <a:r>
              <a:rPr lang="en-US" altLang="ko-KR" sz="1100" dirty="0"/>
              <a:t>Admin.java</a:t>
            </a:r>
          </a:p>
        </p:txBody>
      </p:sp>
    </p:spTree>
    <p:extLst>
      <p:ext uri="{BB962C8B-B14F-4D97-AF65-F5344CB8AC3E}">
        <p14:creationId xmlns:p14="http://schemas.microsoft.com/office/powerpoint/2010/main" val="245334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F710-7B58-485E-8AC0-9C986D142A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5942" y="-14787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462201" y="115081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391081" y="21609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D28F61-1A51-429D-A459-3D5A9F641085}"/>
              </a:ext>
            </a:extLst>
          </p:cNvPr>
          <p:cNvGrpSpPr/>
          <p:nvPr/>
        </p:nvGrpSpPr>
        <p:grpSpPr>
          <a:xfrm>
            <a:off x="462201" y="1523007"/>
            <a:ext cx="558800" cy="584775"/>
            <a:chOff x="762000" y="1863785"/>
            <a:chExt cx="558800" cy="5847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7F0557-9BD7-4D9D-B468-B80C2650A1E8}"/>
                </a:ext>
              </a:extLst>
            </p:cNvPr>
            <p:cNvSpPr/>
            <p:nvPr/>
          </p:nvSpPr>
          <p:spPr>
            <a:xfrm>
              <a:off x="762000" y="1889760"/>
              <a:ext cx="558800" cy="558800"/>
            </a:xfrm>
            <a:prstGeom prst="rect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0CE47E-55AC-4E84-BE5D-798F3A039D94}"/>
                </a:ext>
              </a:extLst>
            </p:cNvPr>
            <p:cNvSpPr txBox="1"/>
            <p:nvPr/>
          </p:nvSpPr>
          <p:spPr>
            <a:xfrm>
              <a:off x="833082" y="1863785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</a:rPr>
                <a:t>1</a:t>
              </a:r>
              <a:endParaRPr lang="ko-KR" altLang="en-US" sz="32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25649D-112D-4C51-95D6-E20B65A6C2FC}"/>
              </a:ext>
            </a:extLst>
          </p:cNvPr>
          <p:cNvSpPr txBox="1"/>
          <p:nvPr/>
        </p:nvSpPr>
        <p:spPr>
          <a:xfrm>
            <a:off x="1264841" y="1553487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구현</a:t>
            </a:r>
            <a:endParaRPr lang="ko-KR" altLang="en-US" sz="28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4600868" y="1535994"/>
            <a:ext cx="2269708" cy="584775"/>
            <a:chOff x="762000" y="1863785"/>
            <a:chExt cx="2269708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시나리오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462201" y="4475919"/>
            <a:ext cx="2330622" cy="584775"/>
            <a:chOff x="762000" y="1863785"/>
            <a:chExt cx="2330622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 구현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4600868" y="4475919"/>
            <a:ext cx="1628507" cy="584775"/>
            <a:chOff x="762000" y="1863785"/>
            <a:chExt cx="1628507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결론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3CDA00-2519-4081-B64D-FBB5E4E1A03F}"/>
              </a:ext>
            </a:extLst>
          </p:cNvPr>
          <p:cNvSpPr txBox="1"/>
          <p:nvPr/>
        </p:nvSpPr>
        <p:spPr>
          <a:xfrm>
            <a:off x="1126181" y="2229818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프로젝트 참여자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05F14B-5E69-430E-A50E-700185344DAE}"/>
              </a:ext>
            </a:extLst>
          </p:cNvPr>
          <p:cNvSpPr txBox="1"/>
          <p:nvPr/>
        </p:nvSpPr>
        <p:spPr>
          <a:xfrm>
            <a:off x="1126181" y="2568191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개발 동기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CBFBD4-970B-414E-88A3-1C53C79C8CBE}"/>
              </a:ext>
            </a:extLst>
          </p:cNvPr>
          <p:cNvSpPr txBox="1"/>
          <p:nvPr/>
        </p:nvSpPr>
        <p:spPr>
          <a:xfrm>
            <a:off x="1126181" y="2906564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개발 환경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6F1F35-9FF0-4C6E-A2D9-E7B88808F16E}"/>
              </a:ext>
            </a:extLst>
          </p:cNvPr>
          <p:cNvSpPr txBox="1"/>
          <p:nvPr/>
        </p:nvSpPr>
        <p:spPr>
          <a:xfrm>
            <a:off x="1126181" y="3244936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계획표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2928B0-98A7-4350-BB5B-D6CB8A764170}"/>
              </a:ext>
            </a:extLst>
          </p:cNvPr>
          <p:cNvSpPr txBox="1"/>
          <p:nvPr/>
        </p:nvSpPr>
        <p:spPr>
          <a:xfrm>
            <a:off x="5403508" y="2229818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요구사항 정의서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B27564-2289-40EE-B3BA-5084D3A3E28C}"/>
              </a:ext>
            </a:extLst>
          </p:cNvPr>
          <p:cNvSpPr txBox="1"/>
          <p:nvPr/>
        </p:nvSpPr>
        <p:spPr>
          <a:xfrm>
            <a:off x="5403508" y="2568191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- </a:t>
            </a:r>
            <a:r>
              <a:rPr lang="ko-KR" altLang="en-US" sz="1600">
                <a:solidFill>
                  <a:srgbClr val="DDBC9C"/>
                </a:solidFill>
              </a:rPr>
              <a:t>전체 흐름도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7754ED-0B8D-4CCF-8678-741D34BC76E9}"/>
              </a:ext>
            </a:extLst>
          </p:cNvPr>
          <p:cNvSpPr txBox="1"/>
          <p:nvPr/>
        </p:nvSpPr>
        <p:spPr>
          <a:xfrm>
            <a:off x="5403508" y="2906564"/>
            <a:ext cx="201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</a:t>
            </a:r>
            <a:r>
              <a:rPr lang="ko-KR" altLang="en-US" sz="1600" dirty="0">
                <a:solidFill>
                  <a:srgbClr val="DDBC9C"/>
                </a:solidFill>
              </a:rPr>
              <a:t>클래스 다이어그램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184209-3E75-4818-8296-CCAEDD60A383}"/>
              </a:ext>
            </a:extLst>
          </p:cNvPr>
          <p:cNvSpPr txBox="1"/>
          <p:nvPr/>
        </p:nvSpPr>
        <p:spPr>
          <a:xfrm>
            <a:off x="5403508" y="3244936"/>
            <a:ext cx="24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</a:t>
            </a:r>
            <a:r>
              <a:rPr lang="ko-KR" altLang="en-US" sz="1600" dirty="0" err="1">
                <a:solidFill>
                  <a:srgbClr val="DDBC9C"/>
                </a:solidFill>
              </a:rPr>
              <a:t>유스케이스</a:t>
            </a:r>
            <a:r>
              <a:rPr lang="ko-KR" altLang="en-US" sz="1600" dirty="0">
                <a:solidFill>
                  <a:srgbClr val="DDBC9C"/>
                </a:solidFill>
              </a:rPr>
              <a:t> 다이어그램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802ED0-6B5C-476C-8B47-6F588A9E1577}"/>
              </a:ext>
            </a:extLst>
          </p:cNvPr>
          <p:cNvSpPr txBox="1"/>
          <p:nvPr/>
        </p:nvSpPr>
        <p:spPr>
          <a:xfrm>
            <a:off x="5403508" y="3863435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ER </a:t>
            </a:r>
            <a:r>
              <a:rPr lang="ko-KR" altLang="en-US" sz="1600" dirty="0">
                <a:solidFill>
                  <a:srgbClr val="DDBC9C"/>
                </a:solidFill>
              </a:rPr>
              <a:t>다이어그램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F25-763D-467A-BBF7-8C77B24B1284}"/>
              </a:ext>
            </a:extLst>
          </p:cNvPr>
          <p:cNvSpPr txBox="1"/>
          <p:nvPr/>
        </p:nvSpPr>
        <p:spPr>
          <a:xfrm>
            <a:off x="1126181" y="5140100"/>
            <a:ext cx="249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</a:t>
            </a:r>
            <a:r>
              <a:rPr lang="ko-KR" altLang="en-US" sz="1600" dirty="0">
                <a:solidFill>
                  <a:srgbClr val="DDBC9C"/>
                </a:solidFill>
              </a:rPr>
              <a:t>기능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C21876-4508-4BB2-AEF8-6C2A08212372}"/>
              </a:ext>
            </a:extLst>
          </p:cNvPr>
          <p:cNvSpPr txBox="1"/>
          <p:nvPr/>
        </p:nvSpPr>
        <p:spPr>
          <a:xfrm>
            <a:off x="1126181" y="5478472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</a:t>
            </a:r>
            <a:r>
              <a:rPr lang="ko-KR" altLang="en-US" sz="1600" dirty="0">
                <a:solidFill>
                  <a:srgbClr val="DDBC9C"/>
                </a:solidFill>
              </a:rPr>
              <a:t>시현 영상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03DC78-C40F-49A3-8084-9F4FE8C5D319}"/>
              </a:ext>
            </a:extLst>
          </p:cNvPr>
          <p:cNvSpPr txBox="1"/>
          <p:nvPr/>
        </p:nvSpPr>
        <p:spPr>
          <a:xfrm>
            <a:off x="5366881" y="5085808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DDBC9C"/>
                </a:solidFill>
              </a:rPr>
              <a:t> - </a:t>
            </a:r>
            <a:r>
              <a:rPr lang="ko-KR" altLang="en-US" sz="1600">
                <a:solidFill>
                  <a:srgbClr val="DDBC9C"/>
                </a:solidFill>
              </a:rPr>
              <a:t>에러사항 수정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3810A8-D420-494F-8403-E67EED971C9A}"/>
              </a:ext>
            </a:extLst>
          </p:cNvPr>
          <p:cNvSpPr txBox="1"/>
          <p:nvPr/>
        </p:nvSpPr>
        <p:spPr>
          <a:xfrm>
            <a:off x="5426766" y="5478472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</a:t>
            </a:r>
            <a:r>
              <a:rPr lang="ko-KR" altLang="en-US" sz="1600" dirty="0">
                <a:solidFill>
                  <a:srgbClr val="DDBC9C"/>
                </a:solidFill>
              </a:rPr>
              <a:t>소감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6D1E6C-D001-42E6-A25B-C8357E9664C3}"/>
              </a:ext>
            </a:extLst>
          </p:cNvPr>
          <p:cNvSpPr txBox="1"/>
          <p:nvPr/>
        </p:nvSpPr>
        <p:spPr>
          <a:xfrm>
            <a:off x="5404088" y="3555636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BC9C"/>
                </a:solidFill>
              </a:rPr>
              <a:t>- DB </a:t>
            </a:r>
            <a:r>
              <a:rPr lang="ko-KR" altLang="en-US" sz="1600" dirty="0">
                <a:solidFill>
                  <a:srgbClr val="DDBC9C"/>
                </a:solidFill>
              </a:rPr>
              <a:t>정보</a:t>
            </a:r>
          </a:p>
        </p:txBody>
      </p: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0CECC0E-8B7E-40A6-86C9-67D13ED2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905" y="3915056"/>
            <a:ext cx="1018352" cy="8001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클래스 다이어그램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상품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E976ED-67A2-4DCB-B87D-6A5C02076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9" t="9598" r="7668" b="6992"/>
          <a:stretch/>
        </p:blipFill>
        <p:spPr>
          <a:xfrm>
            <a:off x="2018797" y="3944594"/>
            <a:ext cx="849366" cy="7410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F266CA-2D71-4EC0-9442-B2BECA78E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629" y="3188079"/>
            <a:ext cx="829321" cy="6518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8244A2-732D-427E-A527-A1521B99D1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80" b="7483"/>
          <a:stretch/>
        </p:blipFill>
        <p:spPr>
          <a:xfrm>
            <a:off x="3004972" y="3156686"/>
            <a:ext cx="798151" cy="6518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358D82-111C-42F0-A26B-9585ACDAEB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5633"/>
          <a:stretch/>
        </p:blipFill>
        <p:spPr>
          <a:xfrm>
            <a:off x="2959400" y="2338277"/>
            <a:ext cx="889296" cy="6841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9E3B0A-7005-44CD-B276-9BA80E3F70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69" t="2480" r="5469" b="5660"/>
          <a:stretch/>
        </p:blipFill>
        <p:spPr>
          <a:xfrm>
            <a:off x="2965782" y="3962269"/>
            <a:ext cx="876533" cy="7205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B7FA5A-2695-4BA8-AD9E-F6DEDF348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490" y="4805727"/>
            <a:ext cx="977941" cy="7516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9FD7BF2-323F-4AC3-9742-7A9EE51476F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821"/>
          <a:stretch/>
        </p:blipFill>
        <p:spPr>
          <a:xfrm>
            <a:off x="5150941" y="3199520"/>
            <a:ext cx="969859" cy="75990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B0465A8-9517-47FE-A717-9783E625A11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471"/>
          <a:stretch/>
        </p:blipFill>
        <p:spPr>
          <a:xfrm>
            <a:off x="2929756" y="4853213"/>
            <a:ext cx="961777" cy="8184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02E8AB-CFCE-4A9E-A65E-6FD92D5CA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1323" y="4631582"/>
            <a:ext cx="986023" cy="7597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2615368-9764-49FB-9375-5BBC72939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4993" y="3333974"/>
            <a:ext cx="950107" cy="646331"/>
          </a:xfrm>
          <a:prstGeom prst="rect">
            <a:avLst/>
          </a:prstGeom>
        </p:spPr>
      </p:pic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1E64679A-FEC5-4BE1-9439-9693D4ABF7CC}"/>
              </a:ext>
            </a:extLst>
          </p:cNvPr>
          <p:cNvCxnSpPr>
            <a:cxnSpLocks/>
            <a:stCxn id="27" idx="0"/>
            <a:endCxn id="19" idx="2"/>
          </p:cNvCxnSpPr>
          <p:nvPr/>
        </p:nvCxnSpPr>
        <p:spPr>
          <a:xfrm flipH="1" flipV="1">
            <a:off x="3404049" y="4682803"/>
            <a:ext cx="6596" cy="17041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F444A834-8F2F-4120-8A69-7C8D98904D0C}"/>
              </a:ext>
            </a:extLst>
          </p:cNvPr>
          <p:cNvCxnSpPr>
            <a:cxnSpLocks/>
          </p:cNvCxnSpPr>
          <p:nvPr/>
        </p:nvCxnSpPr>
        <p:spPr>
          <a:xfrm>
            <a:off x="2823962" y="4315122"/>
            <a:ext cx="167914" cy="7414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F108CADE-C7E8-4415-A082-8F55A8376DC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4102"/>
          <a:stretch/>
        </p:blipFill>
        <p:spPr>
          <a:xfrm>
            <a:off x="9507278" y="889984"/>
            <a:ext cx="2555337" cy="4698177"/>
          </a:xfrm>
          <a:prstGeom prst="rect">
            <a:avLst/>
          </a:prstGeom>
        </p:spPr>
      </p:pic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9DD0D3A8-4157-4EFD-9F44-6ADF20368091}"/>
              </a:ext>
            </a:extLst>
          </p:cNvPr>
          <p:cNvCxnSpPr>
            <a:cxnSpLocks/>
          </p:cNvCxnSpPr>
          <p:nvPr/>
        </p:nvCxnSpPr>
        <p:spPr>
          <a:xfrm>
            <a:off x="2830408" y="3824518"/>
            <a:ext cx="162629" cy="174474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FD23CE50-8FF4-4118-B47A-F71D12D41291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3404048" y="3808539"/>
            <a:ext cx="1" cy="15373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EFEE6BA8-F7E9-43E5-987D-047761E7F1E8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>
            <a:off x="3404048" y="3022387"/>
            <a:ext cx="0" cy="134299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>
            <a:extLst>
              <a:ext uri="{FF2B5EF4-FFF2-40B4-BE49-F238E27FC236}">
                <a16:creationId xmlns:a16="http://schemas.microsoft.com/office/drawing/2014/main" id="{91E156C2-F3E9-4BC7-B5DB-C43B3E9AAD2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5408"/>
          <a:stretch/>
        </p:blipFill>
        <p:spPr>
          <a:xfrm>
            <a:off x="6389368" y="2600739"/>
            <a:ext cx="937875" cy="695957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CD433A3E-DC90-4663-8956-47C2158DCD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74456" y="3981954"/>
            <a:ext cx="898558" cy="646331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3A92316D-024F-472F-99BD-7EBF27CBF36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344" t="3969" r="2489" b="-1"/>
          <a:stretch/>
        </p:blipFill>
        <p:spPr>
          <a:xfrm>
            <a:off x="4016826" y="3922469"/>
            <a:ext cx="1018353" cy="800133"/>
          </a:xfrm>
          <a:prstGeom prst="rect">
            <a:avLst/>
          </a:prstGeom>
        </p:spPr>
      </p:pic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68D237EC-C935-4AC2-8BED-A074EFD56679}"/>
              </a:ext>
            </a:extLst>
          </p:cNvPr>
          <p:cNvCxnSpPr>
            <a:cxnSpLocks/>
            <a:stCxn id="19" idx="3"/>
            <a:endCxn id="142" idx="1"/>
          </p:cNvCxnSpPr>
          <p:nvPr/>
        </p:nvCxnSpPr>
        <p:spPr>
          <a:xfrm>
            <a:off x="3842315" y="4322536"/>
            <a:ext cx="174511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D539C14-2F5D-4964-B657-B857C59680BE}"/>
              </a:ext>
            </a:extLst>
          </p:cNvPr>
          <p:cNvCxnSpPr>
            <a:cxnSpLocks/>
          </p:cNvCxnSpPr>
          <p:nvPr/>
        </p:nvCxnSpPr>
        <p:spPr>
          <a:xfrm>
            <a:off x="5016483" y="4315122"/>
            <a:ext cx="134458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28B4190E-2B82-4A22-82F7-4A6A58454DE5}"/>
              </a:ext>
            </a:extLst>
          </p:cNvPr>
          <p:cNvCxnSpPr>
            <a:cxnSpLocks/>
          </p:cNvCxnSpPr>
          <p:nvPr/>
        </p:nvCxnSpPr>
        <p:spPr>
          <a:xfrm flipV="1">
            <a:off x="5008401" y="3824518"/>
            <a:ext cx="142540" cy="128854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6EFDB9BF-ABD2-4215-BD35-02AA64BA8EE4}"/>
              </a:ext>
            </a:extLst>
          </p:cNvPr>
          <p:cNvCxnSpPr>
            <a:cxnSpLocks/>
          </p:cNvCxnSpPr>
          <p:nvPr/>
        </p:nvCxnSpPr>
        <p:spPr>
          <a:xfrm>
            <a:off x="5624269" y="4682803"/>
            <a:ext cx="0" cy="182337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765A1751-6F30-498A-B5E9-570FC7AD0FBD}"/>
              </a:ext>
            </a:extLst>
          </p:cNvPr>
          <p:cNvCxnSpPr>
            <a:cxnSpLocks/>
          </p:cNvCxnSpPr>
          <p:nvPr/>
        </p:nvCxnSpPr>
        <p:spPr>
          <a:xfrm>
            <a:off x="6079605" y="4660962"/>
            <a:ext cx="292311" cy="214092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EC1CE25E-4474-4060-A05E-5249019F3837}"/>
              </a:ext>
            </a:extLst>
          </p:cNvPr>
          <p:cNvCxnSpPr>
            <a:cxnSpLocks/>
          </p:cNvCxnSpPr>
          <p:nvPr/>
        </p:nvCxnSpPr>
        <p:spPr>
          <a:xfrm>
            <a:off x="6097511" y="4325276"/>
            <a:ext cx="256497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F5DE2D4E-FD43-4E00-95B2-D2A50A4FBF3E}"/>
              </a:ext>
            </a:extLst>
          </p:cNvPr>
          <p:cNvCxnSpPr>
            <a:cxnSpLocks/>
          </p:cNvCxnSpPr>
          <p:nvPr/>
        </p:nvCxnSpPr>
        <p:spPr>
          <a:xfrm flipV="1">
            <a:off x="6099280" y="3784028"/>
            <a:ext cx="274403" cy="325348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26F5914F-1981-4BC5-A3AE-29A5ED4D69DD}"/>
              </a:ext>
            </a:extLst>
          </p:cNvPr>
          <p:cNvCxnSpPr>
            <a:cxnSpLocks/>
          </p:cNvCxnSpPr>
          <p:nvPr/>
        </p:nvCxnSpPr>
        <p:spPr>
          <a:xfrm flipV="1">
            <a:off x="6040958" y="3089536"/>
            <a:ext cx="365858" cy="892418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0" name="그림 1059">
            <a:extLst>
              <a:ext uri="{FF2B5EF4-FFF2-40B4-BE49-F238E27FC236}">
                <a16:creationId xmlns:a16="http://schemas.microsoft.com/office/drawing/2014/main" id="{DD76FB87-FAC0-4A84-9198-244CAFDBF4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773" y="1187004"/>
            <a:ext cx="1846826" cy="5147536"/>
          </a:xfrm>
          <a:prstGeom prst="rect">
            <a:avLst/>
          </a:prstGeom>
        </p:spPr>
      </p:pic>
      <p:pic>
        <p:nvPicPr>
          <p:cNvPr id="1062" name="그림 1061">
            <a:extLst>
              <a:ext uri="{FF2B5EF4-FFF2-40B4-BE49-F238E27FC236}">
                <a16:creationId xmlns:a16="http://schemas.microsoft.com/office/drawing/2014/main" id="{57F95B77-F0FF-4E8B-8D4D-02AC8E9451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553" y="3422820"/>
            <a:ext cx="2056283" cy="3356476"/>
          </a:xfrm>
          <a:prstGeom prst="rect">
            <a:avLst/>
          </a:prstGeom>
        </p:spPr>
      </p:pic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3CE953EB-78CA-4A01-8E97-503CC4A343F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55360" y="-433740"/>
            <a:ext cx="1134044" cy="4934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연결선: 꺾임 272">
            <a:extLst>
              <a:ext uri="{FF2B5EF4-FFF2-40B4-BE49-F238E27FC236}">
                <a16:creationId xmlns:a16="http://schemas.microsoft.com/office/drawing/2014/main" id="{3E9EAAFA-2722-4E5A-BD1C-CF19F2AECD95}"/>
              </a:ext>
            </a:extLst>
          </p:cNvPr>
          <p:cNvCxnSpPr>
            <a:cxnSpLocks/>
          </p:cNvCxnSpPr>
          <p:nvPr/>
        </p:nvCxnSpPr>
        <p:spPr>
          <a:xfrm flipV="1">
            <a:off x="4544993" y="1778628"/>
            <a:ext cx="4987382" cy="2161436"/>
          </a:xfrm>
          <a:prstGeom prst="bentConnector3">
            <a:avLst>
              <a:gd name="adj1" fmla="val 55"/>
            </a:avLst>
          </a:prstGeom>
          <a:ln w="9525" cmpd="sng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연결선: 꺾임 282">
            <a:extLst>
              <a:ext uri="{FF2B5EF4-FFF2-40B4-BE49-F238E27FC236}">
                <a16:creationId xmlns:a16="http://schemas.microsoft.com/office/drawing/2014/main" id="{384521D4-C399-4D17-8210-6897AD0272FC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6261442" y="4975386"/>
            <a:ext cx="623967" cy="1787929"/>
          </a:xfrm>
          <a:prstGeom prst="bentConnector2">
            <a:avLst/>
          </a:prstGeom>
          <a:ln w="9525" cmpd="sng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5" name="그림 1074">
            <a:extLst>
              <a:ext uri="{FF2B5EF4-FFF2-40B4-BE49-F238E27FC236}">
                <a16:creationId xmlns:a16="http://schemas.microsoft.com/office/drawing/2014/main" id="{BC2F6EAD-EA42-4CE2-AD80-FCD66EF782A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7882" y="4867071"/>
            <a:ext cx="951196" cy="711399"/>
          </a:xfrm>
          <a:prstGeom prst="rect">
            <a:avLst/>
          </a:prstGeom>
        </p:spPr>
      </p:pic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4360B926-5946-4989-98D2-6BA2F9D2E895}"/>
              </a:ext>
            </a:extLst>
          </p:cNvPr>
          <p:cNvCxnSpPr>
            <a:cxnSpLocks/>
            <a:stCxn id="1075" idx="0"/>
            <a:endCxn id="9" idx="2"/>
          </p:cNvCxnSpPr>
          <p:nvPr/>
        </p:nvCxnSpPr>
        <p:spPr>
          <a:xfrm flipV="1">
            <a:off x="2443480" y="4685649"/>
            <a:ext cx="0" cy="181422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87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D819C532-9ED8-4E66-805A-04B54625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65" y="2947376"/>
            <a:ext cx="916699" cy="7205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클래스 다이어그램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E976ED-67A2-4DCB-B87D-6A5C02076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9" t="9598" r="7668" b="6992"/>
          <a:stretch/>
        </p:blipFill>
        <p:spPr>
          <a:xfrm>
            <a:off x="1917776" y="2933971"/>
            <a:ext cx="906650" cy="7910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9E3B0A-7005-44CD-B276-9BA80E3F70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9" t="2480" r="5469" b="5660"/>
          <a:stretch/>
        </p:blipFill>
        <p:spPr>
          <a:xfrm>
            <a:off x="2949536" y="2933971"/>
            <a:ext cx="876533" cy="720534"/>
          </a:xfrm>
          <a:prstGeom prst="rect">
            <a:avLst/>
          </a:prstGeom>
        </p:spPr>
      </p:pic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F444A834-8F2F-4120-8A69-7C8D98904D0C}"/>
              </a:ext>
            </a:extLst>
          </p:cNvPr>
          <p:cNvCxnSpPr>
            <a:cxnSpLocks/>
          </p:cNvCxnSpPr>
          <p:nvPr/>
        </p:nvCxnSpPr>
        <p:spPr>
          <a:xfrm>
            <a:off x="2799833" y="3286824"/>
            <a:ext cx="167914" cy="7414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68D237EC-C935-4AC2-8BED-A074EFD5667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826069" y="3294238"/>
            <a:ext cx="174511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CFC289E-98A4-47D7-8E68-A8049E102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254" y="2829154"/>
            <a:ext cx="1021747" cy="8383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87B0A0-6A23-4C58-AC57-5947CB81F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047" y="2877255"/>
            <a:ext cx="1114425" cy="781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43DBBF-CB75-44BC-8EDF-998EF9E98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1" y="789642"/>
            <a:ext cx="1853499" cy="59135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5705B1-0CE4-4129-A0E1-68AEB44FA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5792" y="854163"/>
            <a:ext cx="2132267" cy="46235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9D147B-5EB3-4E74-90CC-9CACF11B14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438" y="2862961"/>
            <a:ext cx="1076325" cy="847725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7F7F103-CA7B-48B9-9378-365FD11A4163}"/>
              </a:ext>
            </a:extLst>
          </p:cNvPr>
          <p:cNvCxnSpPr>
            <a:cxnSpLocks/>
          </p:cNvCxnSpPr>
          <p:nvPr/>
        </p:nvCxnSpPr>
        <p:spPr>
          <a:xfrm>
            <a:off x="4865415" y="3267780"/>
            <a:ext cx="174511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65593D9-CE8E-4A85-A8F1-68D1290A3A54}"/>
              </a:ext>
            </a:extLst>
          </p:cNvPr>
          <p:cNvCxnSpPr>
            <a:cxnSpLocks/>
          </p:cNvCxnSpPr>
          <p:nvPr/>
        </p:nvCxnSpPr>
        <p:spPr>
          <a:xfrm>
            <a:off x="6030624" y="3263150"/>
            <a:ext cx="174511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CB7E112-2313-49D9-AE3B-458DF6D9C5D1}"/>
              </a:ext>
            </a:extLst>
          </p:cNvPr>
          <p:cNvCxnSpPr>
            <a:cxnSpLocks/>
          </p:cNvCxnSpPr>
          <p:nvPr/>
        </p:nvCxnSpPr>
        <p:spPr>
          <a:xfrm>
            <a:off x="7244748" y="3263125"/>
            <a:ext cx="174511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9B5DCC62-84B4-4908-8E3E-F806FAFDCC4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380" b="7483"/>
          <a:stretch/>
        </p:blipFill>
        <p:spPr>
          <a:xfrm>
            <a:off x="4031638" y="2174518"/>
            <a:ext cx="798151" cy="651853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9028999-2EAB-4DA8-A8FB-8BCD1A70178F}"/>
              </a:ext>
            </a:extLst>
          </p:cNvPr>
          <p:cNvCxnSpPr>
            <a:cxnSpLocks/>
          </p:cNvCxnSpPr>
          <p:nvPr/>
        </p:nvCxnSpPr>
        <p:spPr>
          <a:xfrm>
            <a:off x="4430713" y="2813808"/>
            <a:ext cx="1" cy="15373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4A371DD-C278-413C-A95A-91F5E553AE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4264" y="2146516"/>
            <a:ext cx="813109" cy="651853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11E38D0-A94C-472B-BC2B-7D0D37F002F7}"/>
              </a:ext>
            </a:extLst>
          </p:cNvPr>
          <p:cNvCxnSpPr>
            <a:cxnSpLocks/>
          </p:cNvCxnSpPr>
          <p:nvPr/>
        </p:nvCxnSpPr>
        <p:spPr>
          <a:xfrm>
            <a:off x="5532822" y="2769716"/>
            <a:ext cx="1" cy="15373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9D88B055-2130-46A2-86E6-BF615073455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904"/>
          <a:stretch/>
        </p:blipFill>
        <p:spPr>
          <a:xfrm>
            <a:off x="7732446" y="854163"/>
            <a:ext cx="2132268" cy="185043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963207E-C5D5-43F4-8A9C-9BE1B1CCE78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9" t="1077" r="2071" b="603"/>
          <a:stretch/>
        </p:blipFill>
        <p:spPr>
          <a:xfrm>
            <a:off x="6030624" y="4044175"/>
            <a:ext cx="2415826" cy="2373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91B70F6-B2F6-4C91-AA93-D7EEF5BC97A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687" r="1835"/>
          <a:stretch/>
        </p:blipFill>
        <p:spPr>
          <a:xfrm>
            <a:off x="3724149" y="4001367"/>
            <a:ext cx="2126049" cy="278965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190A16F3-42D8-41CE-95BE-E6D913494028}"/>
              </a:ext>
            </a:extLst>
          </p:cNvPr>
          <p:cNvGrpSpPr/>
          <p:nvPr/>
        </p:nvGrpSpPr>
        <p:grpSpPr>
          <a:xfrm rot="5400000">
            <a:off x="6702381" y="1866464"/>
            <a:ext cx="1074041" cy="1015162"/>
            <a:chOff x="7876000" y="2281081"/>
            <a:chExt cx="1074041" cy="1015162"/>
          </a:xfrm>
        </p:grpSpPr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13E1C417-ECC7-4647-B615-559C9F23A1F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4180" y="2788661"/>
              <a:ext cx="1015162" cy="1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E0780E0-F795-41E9-ACDC-5DAB92A0F73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410121" y="2755933"/>
              <a:ext cx="5799" cy="10740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8500F7C-5489-4627-91DE-F3EA99D2E94C}"/>
              </a:ext>
            </a:extLst>
          </p:cNvPr>
          <p:cNvCxnSpPr>
            <a:cxnSpLocks/>
          </p:cNvCxnSpPr>
          <p:nvPr/>
        </p:nvCxnSpPr>
        <p:spPr>
          <a:xfrm>
            <a:off x="9864714" y="1891525"/>
            <a:ext cx="174511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1B9B060-D452-4371-9287-105C0F5BF7CF}"/>
              </a:ext>
            </a:extLst>
          </p:cNvPr>
          <p:cNvCxnSpPr>
            <a:cxnSpLocks/>
          </p:cNvCxnSpPr>
          <p:nvPr/>
        </p:nvCxnSpPr>
        <p:spPr>
          <a:xfrm>
            <a:off x="6760471" y="3624703"/>
            <a:ext cx="0" cy="376664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85788F5-E4FD-4370-A352-D83AE3B517CE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5850198" y="5230938"/>
            <a:ext cx="180426" cy="0"/>
          </a:xfrm>
          <a:prstGeom prst="straightConnector1">
            <a:avLst/>
          </a:prstGeom>
          <a:ln w="9525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EC6C188-75BF-414F-A5C6-BB2960D578FF}"/>
              </a:ext>
            </a:extLst>
          </p:cNvPr>
          <p:cNvGrpSpPr/>
          <p:nvPr/>
        </p:nvGrpSpPr>
        <p:grpSpPr>
          <a:xfrm rot="16200000">
            <a:off x="2904357" y="662274"/>
            <a:ext cx="529440" cy="2523272"/>
            <a:chOff x="8446450" y="771385"/>
            <a:chExt cx="529440" cy="2523272"/>
          </a:xfrm>
        </p:grpSpPr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AA90F547-5EBB-42B5-909A-142C0291B2A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715644" y="2031630"/>
              <a:ext cx="2520492" cy="1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A1410D8-9275-46A9-B6F9-587F394A0A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11170" y="3029937"/>
              <a:ext cx="0" cy="529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831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05AE8B-B9E1-49F4-AC51-BA1F79F71E61}"/>
              </a:ext>
            </a:extLst>
          </p:cNvPr>
          <p:cNvSpPr/>
          <p:nvPr/>
        </p:nvSpPr>
        <p:spPr>
          <a:xfrm>
            <a:off x="9887438" y="632553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17543" y="70183"/>
            <a:ext cx="473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유스케이스 다이어그램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D721BE-2352-462B-B178-686BB2BB6BF3}"/>
              </a:ext>
            </a:extLst>
          </p:cNvPr>
          <p:cNvGrpSpPr/>
          <p:nvPr/>
        </p:nvGrpSpPr>
        <p:grpSpPr>
          <a:xfrm>
            <a:off x="382570" y="1083239"/>
            <a:ext cx="8723329" cy="5504024"/>
            <a:chOff x="458771" y="1083239"/>
            <a:chExt cx="8362950" cy="55040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BCE76C-0FB7-4758-A53F-CB72C37AA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771" y="1083239"/>
              <a:ext cx="8362950" cy="550402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72CD1F-3916-4337-9541-76E9105A879A}"/>
                </a:ext>
              </a:extLst>
            </p:cNvPr>
            <p:cNvSpPr/>
            <p:nvPr/>
          </p:nvSpPr>
          <p:spPr>
            <a:xfrm>
              <a:off x="5419244" y="4796409"/>
              <a:ext cx="457200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52C9A17-B410-4182-8163-8235E2128606}"/>
              </a:ext>
            </a:extLst>
          </p:cNvPr>
          <p:cNvCxnSpPr/>
          <p:nvPr/>
        </p:nvCxnSpPr>
        <p:spPr>
          <a:xfrm>
            <a:off x="9382125" y="1362075"/>
            <a:ext cx="11525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CD9F20D-1212-4C29-94F9-F5C4627E89B5}"/>
              </a:ext>
            </a:extLst>
          </p:cNvPr>
          <p:cNvCxnSpPr/>
          <p:nvPr/>
        </p:nvCxnSpPr>
        <p:spPr>
          <a:xfrm>
            <a:off x="9382125" y="1676400"/>
            <a:ext cx="11525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6AF519-D2D9-4D40-ADBE-CBAF65296B82}"/>
              </a:ext>
            </a:extLst>
          </p:cNvPr>
          <p:cNvSpPr txBox="1"/>
          <p:nvPr/>
        </p:nvSpPr>
        <p:spPr>
          <a:xfrm>
            <a:off x="10734675" y="1083239"/>
            <a:ext cx="137409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&lt;&lt;include&gt;&gt;</a:t>
            </a:r>
            <a:endParaRPr lang="ko-KR" altLang="en-US" sz="16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76EBA5-ADF4-4EA3-8302-08F88635CC0A}"/>
              </a:ext>
            </a:extLst>
          </p:cNvPr>
          <p:cNvSpPr txBox="1"/>
          <p:nvPr/>
        </p:nvSpPr>
        <p:spPr>
          <a:xfrm>
            <a:off x="10734675" y="1389909"/>
            <a:ext cx="134312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&lt;&lt;extend&gt;&gt;</a:t>
            </a:r>
            <a:endParaRPr lang="ko-KR" altLang="en-US" sz="16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79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1504707"/>
          <a:ext cx="11387957" cy="164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40769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4076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8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게시 상품에 대한 정보를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3326760"/>
          <a:ext cx="11387958" cy="3104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26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3217561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56779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469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243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unitPrice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 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24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varchar2(100)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manufacturer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제조사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  <a:tr h="248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38254"/>
                  </a:ext>
                </a:extLst>
              </a:tr>
              <a:tr h="324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unitsInStock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재고수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59761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85840"/>
                  </a:ext>
                </a:extLst>
              </a:tr>
              <a:tr h="408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varchar2(100)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파일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36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57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회원정보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1316451"/>
          <a:ext cx="11387957" cy="164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40769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4076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users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8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회원에 대한 정보를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3060085"/>
          <a:ext cx="11387958" cy="3299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26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3217561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56779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492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2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2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2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2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nickname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varchar(10)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2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zipCode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varchar(10)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varchar(100)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38254"/>
                  </a:ext>
                </a:extLst>
              </a:tr>
              <a:tr h="3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이메일주소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59761"/>
                  </a:ext>
                </a:extLst>
              </a:tr>
              <a:tr h="36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phoneNum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varchar(13)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85840"/>
                  </a:ext>
                </a:extLst>
              </a:tr>
              <a:tr h="42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36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73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장바구니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0" y="1609401"/>
          <a:ext cx="11387957" cy="2043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50523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5052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carts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1032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장바구니 목록을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3779417"/>
          <a:ext cx="11387957" cy="2043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822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2757909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34382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626851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626851">
                  <a:extLst>
                    <a:ext uri="{9D8B030D-6E8A-4147-A177-3AD203B41FA5}">
                      <a16:colId xmlns:a16="http://schemas.microsoft.com/office/drawing/2014/main" val="414136532"/>
                    </a:ext>
                  </a:extLst>
                </a:gridCol>
                <a:gridCol w="1626851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626851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572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296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cartId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29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29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productid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29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productCount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29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totalPrice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63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배송정보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1166556"/>
          <a:ext cx="11387957" cy="164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40769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4076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shippingInfo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8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배송정보에 대한 정보를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0" y="2999807"/>
          <a:ext cx="11387958" cy="3150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26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3217561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56779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469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243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shippingId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varchar(10)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24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shipping_date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주문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241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  <a:tr h="305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제품수량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38254"/>
                  </a:ext>
                </a:extLst>
              </a:tr>
              <a:tr h="324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varchar(50)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주문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59761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zipCode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varchar(30)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85840"/>
                  </a:ext>
                </a:extLst>
              </a:tr>
              <a:tr h="408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phoneNum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varchar2(13)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36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1" y="1248038"/>
          <a:ext cx="11387957" cy="2043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50523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5052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1032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게시글에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대한 정보를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0" y="3495345"/>
          <a:ext cx="11387958" cy="2670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26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3217561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56779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504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261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게시글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249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게시글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249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게시글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260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nickname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varchar2(10)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작성자 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210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이미지 첨부파일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  <a:tr h="267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38254"/>
                  </a:ext>
                </a:extLst>
              </a:tr>
              <a:tr h="438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댓글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59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5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730753" y="127627"/>
            <a:ext cx="626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테이블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댓글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61670F-FDF7-4771-98C2-E25FA350A2E1}"/>
              </a:ext>
            </a:extLst>
          </p:cNvPr>
          <p:cNvSpPr/>
          <p:nvPr/>
        </p:nvSpPr>
        <p:spPr>
          <a:xfrm>
            <a:off x="9899374" y="633454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39BF61-53DB-4905-9F70-5CEE24F5088F}"/>
              </a:ext>
            </a:extLst>
          </p:cNvPr>
          <p:cNvGraphicFramePr>
            <a:graphicFrameLocks noGrp="1"/>
          </p:cNvGraphicFramePr>
          <p:nvPr/>
        </p:nvGraphicFramePr>
        <p:xfrm>
          <a:off x="402020" y="1518871"/>
          <a:ext cx="11387957" cy="2043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14">
                  <a:extLst>
                    <a:ext uri="{9D8B030D-6E8A-4147-A177-3AD203B41FA5}">
                      <a16:colId xmlns:a16="http://schemas.microsoft.com/office/drawing/2014/main" val="3709332383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559805521"/>
                    </a:ext>
                  </a:extLst>
                </a:gridCol>
                <a:gridCol w="1805152">
                  <a:extLst>
                    <a:ext uri="{9D8B030D-6E8A-4147-A177-3AD203B41FA5}">
                      <a16:colId xmlns:a16="http://schemas.microsoft.com/office/drawing/2014/main" val="2306057727"/>
                    </a:ext>
                  </a:extLst>
                </a:gridCol>
                <a:gridCol w="2120462">
                  <a:extLst>
                    <a:ext uri="{9D8B030D-6E8A-4147-A177-3AD203B41FA5}">
                      <a16:colId xmlns:a16="http://schemas.microsoft.com/office/drawing/2014/main" val="1915819257"/>
                    </a:ext>
                  </a:extLst>
                </a:gridCol>
                <a:gridCol w="3925612">
                  <a:extLst>
                    <a:ext uri="{9D8B030D-6E8A-4147-A177-3AD203B41FA5}">
                      <a16:colId xmlns:a16="http://schemas.microsoft.com/office/drawing/2014/main" val="3256608228"/>
                    </a:ext>
                  </a:extLst>
                </a:gridCol>
              </a:tblGrid>
              <a:tr h="50523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INFORMATION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OWNER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WEBMARKET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CREATED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055079"/>
                  </a:ext>
                </a:extLst>
              </a:tr>
              <a:tr h="5052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board_comment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MODIFIED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2022-04-18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67082"/>
                  </a:ext>
                </a:extLst>
              </a:tr>
              <a:tr h="1032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게시글 댓글에 대한 정보를 저장하는 테이블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675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B9A9A1-CD86-4C7A-9767-45D6107779C8}"/>
              </a:ext>
            </a:extLst>
          </p:cNvPr>
          <p:cNvGraphicFramePr>
            <a:graphicFrameLocks noGrp="1"/>
          </p:cNvGraphicFramePr>
          <p:nvPr/>
        </p:nvGraphicFramePr>
        <p:xfrm>
          <a:off x="402020" y="3806576"/>
          <a:ext cx="11387958" cy="217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26">
                  <a:extLst>
                    <a:ext uri="{9D8B030D-6E8A-4147-A177-3AD203B41FA5}">
                      <a16:colId xmlns:a16="http://schemas.microsoft.com/office/drawing/2014/main" val="3746406249"/>
                    </a:ext>
                  </a:extLst>
                </a:gridCol>
                <a:gridCol w="3217561">
                  <a:extLst>
                    <a:ext uri="{9D8B030D-6E8A-4147-A177-3AD203B41FA5}">
                      <a16:colId xmlns:a16="http://schemas.microsoft.com/office/drawing/2014/main" val="486810620"/>
                    </a:ext>
                  </a:extLst>
                </a:gridCol>
                <a:gridCol w="1567792">
                  <a:extLst>
                    <a:ext uri="{9D8B030D-6E8A-4147-A177-3AD203B41FA5}">
                      <a16:colId xmlns:a16="http://schemas.microsoft.com/office/drawing/2014/main" val="3807782378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706302706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3013424603"/>
                    </a:ext>
                  </a:extLst>
                </a:gridCol>
                <a:gridCol w="1897993">
                  <a:extLst>
                    <a:ext uri="{9D8B030D-6E8A-4147-A177-3AD203B41FA5}">
                      <a16:colId xmlns:a16="http://schemas.microsoft.com/office/drawing/2014/main" val="239599446"/>
                    </a:ext>
                  </a:extLst>
                </a:gridCol>
              </a:tblGrid>
              <a:tr h="60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Col#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Colummn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Default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16365"/>
                  </a:ext>
                </a:extLst>
              </a:tr>
              <a:tr h="315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comment_num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댓글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54290"/>
                  </a:ext>
                </a:extLst>
              </a:tr>
              <a:tr h="312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comment_board_num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게시글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27655"/>
                  </a:ext>
                </a:extLst>
              </a:tr>
              <a:tr h="312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comment_content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varchar2(500)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댓글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19073"/>
                  </a:ext>
                </a:extLst>
              </a:tr>
              <a:tr h="312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comment_nickname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varchar2(10)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댓글 작성자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8422"/>
                  </a:ext>
                </a:extLst>
              </a:tr>
              <a:tr h="312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comment_date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sysdate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98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3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05AE8B-B9E1-49F4-AC51-BA1F79F71E61}"/>
              </a:ext>
            </a:extLst>
          </p:cNvPr>
          <p:cNvSpPr/>
          <p:nvPr/>
        </p:nvSpPr>
        <p:spPr>
          <a:xfrm>
            <a:off x="9827050" y="6288090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17543" y="70183"/>
            <a:ext cx="473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ER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F5BA78-19E3-4983-9255-BAC25AF4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53" y="1112808"/>
            <a:ext cx="7011704" cy="54001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D1FDF0-9F1C-4DC6-A396-16CD0459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532" y="2150288"/>
            <a:ext cx="592012" cy="4469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831265-AD76-4422-9A6B-83A9243F5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532" y="2570582"/>
            <a:ext cx="592012" cy="858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DD9EF9-2A3C-4BAF-9CB4-D21865A29DE2}"/>
              </a:ext>
            </a:extLst>
          </p:cNvPr>
          <p:cNvSpPr txBox="1"/>
          <p:nvPr/>
        </p:nvSpPr>
        <p:spPr>
          <a:xfrm>
            <a:off x="9696088" y="2150288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Foreign key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0B7B4-AF49-40EB-B1D4-286AF3BBF7DC}"/>
              </a:ext>
            </a:extLst>
          </p:cNvPr>
          <p:cNvSpPr txBox="1"/>
          <p:nvPr/>
        </p:nvSpPr>
        <p:spPr>
          <a:xfrm>
            <a:off x="9696087" y="2588010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Primary key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8A092B-F904-4169-8891-749322F6A98B}"/>
              </a:ext>
            </a:extLst>
          </p:cNvPr>
          <p:cNvSpPr txBox="1"/>
          <p:nvPr/>
        </p:nvSpPr>
        <p:spPr>
          <a:xfrm>
            <a:off x="9696086" y="2986135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Unique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90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개발 구현</a:t>
                </a:r>
                <a:endParaRPr lang="ko-KR" altLang="en-US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1,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구현</a:t>
                </a:r>
                <a:endParaRPr lang="ko-KR" altLang="en-US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3,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746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페이지 설계서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9DC9F-5790-41C0-8C06-5597EF43A9E5}"/>
              </a:ext>
            </a:extLst>
          </p:cNvPr>
          <p:cNvSpPr/>
          <p:nvPr/>
        </p:nvSpPr>
        <p:spPr>
          <a:xfrm>
            <a:off x="0" y="901582"/>
            <a:ext cx="12192000" cy="5956417"/>
          </a:xfrm>
          <a:prstGeom prst="rect">
            <a:avLst/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A4789-8FBF-4AC2-B36E-8FE64E9D9107}"/>
              </a:ext>
            </a:extLst>
          </p:cNvPr>
          <p:cNvSpPr txBox="1"/>
          <p:nvPr/>
        </p:nvSpPr>
        <p:spPr>
          <a:xfrm>
            <a:off x="1332558" y="143712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01. </a:t>
            </a:r>
            <a:r>
              <a:rPr lang="ko-KR" altLang="en-US">
                <a:solidFill>
                  <a:schemeClr val="bg1"/>
                </a:solidFill>
              </a:rPr>
              <a:t>메뉴 구성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B6A13CA-F032-4352-81F2-30ACCF6AD7E5}"/>
              </a:ext>
            </a:extLst>
          </p:cNvPr>
          <p:cNvSpPr txBox="1"/>
          <p:nvPr/>
        </p:nvSpPr>
        <p:spPr>
          <a:xfrm>
            <a:off x="1332558" y="194831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02. </a:t>
            </a:r>
            <a:r>
              <a:rPr lang="ko-KR" altLang="en-US">
                <a:solidFill>
                  <a:schemeClr val="bg1"/>
                </a:solidFill>
              </a:rPr>
              <a:t>메인 페이지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531CB4B-F580-4717-A1AE-5C3FC00E7291}"/>
              </a:ext>
            </a:extLst>
          </p:cNvPr>
          <p:cNvSpPr txBox="1"/>
          <p:nvPr/>
        </p:nvSpPr>
        <p:spPr>
          <a:xfrm>
            <a:off x="1332558" y="245949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03. </a:t>
            </a:r>
            <a:r>
              <a:rPr lang="ko-KR" altLang="en-US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D2FB64A4-2C20-4078-B8B7-5307D205D15B}"/>
              </a:ext>
            </a:extLst>
          </p:cNvPr>
          <p:cNvSpPr txBox="1"/>
          <p:nvPr/>
        </p:nvSpPr>
        <p:spPr>
          <a:xfrm>
            <a:off x="1332558" y="29706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04. </a:t>
            </a:r>
            <a:r>
              <a:rPr lang="ko-KR" altLang="en-US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5425A942-B808-4626-A785-1F46294D672B}"/>
              </a:ext>
            </a:extLst>
          </p:cNvPr>
          <p:cNvSpPr txBox="1"/>
          <p:nvPr/>
        </p:nvSpPr>
        <p:spPr>
          <a:xfrm>
            <a:off x="1332559" y="405692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06. </a:t>
            </a:r>
            <a:r>
              <a:rPr lang="ko-KR" altLang="en-US">
                <a:solidFill>
                  <a:schemeClr val="bg1"/>
                </a:solidFill>
              </a:rPr>
              <a:t>관리자 상품 등록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AD9A1EB-904F-4E7A-95AC-CA1DF8C33638}"/>
              </a:ext>
            </a:extLst>
          </p:cNvPr>
          <p:cNvSpPr txBox="1"/>
          <p:nvPr/>
        </p:nvSpPr>
        <p:spPr>
          <a:xfrm>
            <a:off x="1345339" y="456811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07. </a:t>
            </a:r>
            <a:r>
              <a:rPr lang="ko-KR" altLang="en-US" dirty="0">
                <a:solidFill>
                  <a:schemeClr val="bg1"/>
                </a:solidFill>
              </a:rPr>
              <a:t>상품 목록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상세정보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665C83C4-5A46-4013-9360-82883EBC8C59}"/>
              </a:ext>
            </a:extLst>
          </p:cNvPr>
          <p:cNvSpPr txBox="1"/>
          <p:nvPr/>
        </p:nvSpPr>
        <p:spPr>
          <a:xfrm>
            <a:off x="1332559" y="514317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08. </a:t>
            </a:r>
            <a:r>
              <a:rPr lang="ko-KR" altLang="en-US" dirty="0">
                <a:solidFill>
                  <a:schemeClr val="bg1"/>
                </a:solidFill>
              </a:rPr>
              <a:t>장바구니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추가 및 삭제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9CD11CFF-C938-4939-AA97-2572F2E0189C}"/>
              </a:ext>
            </a:extLst>
          </p:cNvPr>
          <p:cNvSpPr txBox="1"/>
          <p:nvPr/>
        </p:nvSpPr>
        <p:spPr>
          <a:xfrm>
            <a:off x="1332558" y="568232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09. </a:t>
            </a:r>
            <a:r>
              <a:rPr lang="ko-KR" altLang="en-US" dirty="0">
                <a:solidFill>
                  <a:schemeClr val="bg1"/>
                </a:solidFill>
              </a:rPr>
              <a:t>배송 정보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주문 정보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CBB94E0-B5D1-44B9-91C2-02EE0117CCEA}"/>
              </a:ext>
            </a:extLst>
          </p:cNvPr>
          <p:cNvSpPr txBox="1"/>
          <p:nvPr/>
        </p:nvSpPr>
        <p:spPr>
          <a:xfrm>
            <a:off x="5915476" y="231992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13. </a:t>
            </a:r>
            <a:r>
              <a:rPr lang="ko-KR" altLang="en-US" dirty="0">
                <a:solidFill>
                  <a:schemeClr val="bg1"/>
                </a:solidFill>
              </a:rPr>
              <a:t>게시판 목록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884C5D8-2685-42B8-8E62-E614E66A4977}"/>
              </a:ext>
            </a:extLst>
          </p:cNvPr>
          <p:cNvSpPr txBox="1"/>
          <p:nvPr/>
        </p:nvSpPr>
        <p:spPr>
          <a:xfrm>
            <a:off x="5915476" y="283111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14. </a:t>
            </a:r>
            <a:r>
              <a:rPr lang="ko-KR" altLang="en-US" dirty="0">
                <a:solidFill>
                  <a:schemeClr val="bg1"/>
                </a:solidFill>
              </a:rPr>
              <a:t>게시글 등록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AD61052-44C7-41F9-A811-353195C50D9F}"/>
              </a:ext>
            </a:extLst>
          </p:cNvPr>
          <p:cNvSpPr txBox="1"/>
          <p:nvPr/>
        </p:nvSpPr>
        <p:spPr>
          <a:xfrm>
            <a:off x="5915476" y="334229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15. </a:t>
            </a:r>
            <a:r>
              <a:rPr lang="ko-KR" altLang="en-US" dirty="0">
                <a:solidFill>
                  <a:schemeClr val="bg1"/>
                </a:solidFill>
              </a:rPr>
              <a:t>게시글 수정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2FAA504-40F8-4200-AD0F-E64AE1183EC3}"/>
              </a:ext>
            </a:extLst>
          </p:cNvPr>
          <p:cNvSpPr txBox="1"/>
          <p:nvPr/>
        </p:nvSpPr>
        <p:spPr>
          <a:xfrm>
            <a:off x="5915476" y="1437126"/>
            <a:ext cx="27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11. </a:t>
            </a:r>
            <a:r>
              <a:rPr lang="ko-KR" altLang="en-US" dirty="0">
                <a:solidFill>
                  <a:schemeClr val="bg1"/>
                </a:solidFill>
              </a:rPr>
              <a:t>주문완료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주문취소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F2131-4AF1-44BD-A085-68EBE71C6B77}"/>
              </a:ext>
            </a:extLst>
          </p:cNvPr>
          <p:cNvSpPr txBox="1"/>
          <p:nvPr/>
        </p:nvSpPr>
        <p:spPr>
          <a:xfrm>
            <a:off x="5915476" y="379778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16. </a:t>
            </a:r>
            <a:r>
              <a:rPr lang="ko-KR" altLang="en-US" dirty="0">
                <a:solidFill>
                  <a:schemeClr val="bg1"/>
                </a:solidFill>
              </a:rPr>
              <a:t>게시글 상세보기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FEBB0-27BE-4967-923F-DBAC40613609}"/>
              </a:ext>
            </a:extLst>
          </p:cNvPr>
          <p:cNvSpPr txBox="1"/>
          <p:nvPr/>
        </p:nvSpPr>
        <p:spPr>
          <a:xfrm>
            <a:off x="1332558" y="349870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 </a:t>
            </a:r>
            <a:r>
              <a:rPr lang="ko-KR" altLang="en-US" dirty="0">
                <a:solidFill>
                  <a:schemeClr val="bg1"/>
                </a:solidFill>
              </a:rPr>
              <a:t>채팅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912017-92A6-4BCE-8F1E-E33832016DD3}"/>
              </a:ext>
            </a:extLst>
          </p:cNvPr>
          <p:cNvSpPr txBox="1"/>
          <p:nvPr/>
        </p:nvSpPr>
        <p:spPr>
          <a:xfrm>
            <a:off x="5915476" y="431366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17 . </a:t>
            </a:r>
            <a:r>
              <a:rPr lang="ko-KR" altLang="en-US" dirty="0">
                <a:solidFill>
                  <a:schemeClr val="bg1"/>
                </a:solidFill>
              </a:rPr>
              <a:t>에러페이지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15791C-29BB-43FB-BAFF-6B3F86780AD5}"/>
              </a:ext>
            </a:extLst>
          </p:cNvPr>
          <p:cNvSpPr txBox="1"/>
          <p:nvPr/>
        </p:nvSpPr>
        <p:spPr>
          <a:xfrm>
            <a:off x="5915476" y="1858484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12. </a:t>
            </a:r>
            <a:r>
              <a:rPr lang="ko-KR" altLang="en-US" dirty="0">
                <a:solidFill>
                  <a:schemeClr val="bg1"/>
                </a:solidFill>
              </a:rPr>
              <a:t>배송목록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상세보기</a:t>
            </a:r>
          </a:p>
        </p:txBody>
      </p:sp>
    </p:spTree>
    <p:extLst>
      <p:ext uri="{BB962C8B-B14F-4D97-AF65-F5344CB8AC3E}">
        <p14:creationId xmlns:p14="http://schemas.microsoft.com/office/powerpoint/2010/main" val="397315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721444" y="956930"/>
            <a:ext cx="447055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메뉴 구성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871799" y="1242714"/>
          <a:ext cx="4085301" cy="53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842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18687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3986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메인 페이지 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로그인 번튼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가입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목록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게시판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채팅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로그아웃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정보 수정 버튼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9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배송 목록 확인 버튼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120303"/>
                  </a:ext>
                </a:extLst>
              </a:tr>
              <a:tr h="4959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10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등록 버튼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91647"/>
                  </a:ext>
                </a:extLst>
              </a:tr>
            </a:tbl>
          </a:graphicData>
        </a:graphic>
      </p:graphicFrame>
      <p:pic>
        <p:nvPicPr>
          <p:cNvPr id="11" name="그래픽 10" descr="배지 5 윤곽선">
            <a:extLst>
              <a:ext uri="{FF2B5EF4-FFF2-40B4-BE49-F238E27FC236}">
                <a16:creationId xmlns:a16="http://schemas.microsoft.com/office/drawing/2014/main" id="{DBCB9452-CF03-469D-A59B-A6226A755C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6066" y="1770008"/>
            <a:ext cx="315028" cy="315028"/>
          </a:xfrm>
          <a:prstGeom prst="rect">
            <a:avLst/>
          </a:prstGeom>
        </p:spPr>
      </p:pic>
      <p:pic>
        <p:nvPicPr>
          <p:cNvPr id="13" name="그래픽 12" descr="배지 6 윤곽선">
            <a:extLst>
              <a:ext uri="{FF2B5EF4-FFF2-40B4-BE49-F238E27FC236}">
                <a16:creationId xmlns:a16="http://schemas.microsoft.com/office/drawing/2014/main" id="{CC018D4B-F9F0-4BBD-A703-4FB5674413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9410" y="1822615"/>
            <a:ext cx="315028" cy="315028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4851C076-7806-4403-A532-F39E3EA278E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6562" y="1816412"/>
            <a:ext cx="314606" cy="314606"/>
          </a:xfrm>
          <a:prstGeom prst="rect">
            <a:avLst/>
          </a:prstGeom>
        </p:spPr>
      </p:pic>
      <p:pic>
        <p:nvPicPr>
          <p:cNvPr id="19" name="그래픽 18" descr="배지 7 윤곽선">
            <a:extLst>
              <a:ext uri="{FF2B5EF4-FFF2-40B4-BE49-F238E27FC236}">
                <a16:creationId xmlns:a16="http://schemas.microsoft.com/office/drawing/2014/main" id="{5344F60B-FF56-4A88-9187-324575149B9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3029" y="3265368"/>
            <a:ext cx="315028" cy="315028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95716A14-219D-46EE-BBA7-5CD758F8A26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231" y="1789048"/>
            <a:ext cx="350594" cy="350594"/>
          </a:xfrm>
          <a:prstGeom prst="rect">
            <a:avLst/>
          </a:prstGeom>
        </p:spPr>
      </p:pic>
      <p:pic>
        <p:nvPicPr>
          <p:cNvPr id="23" name="그래픽 22" descr="배지 8 윤곽선">
            <a:extLst>
              <a:ext uri="{FF2B5EF4-FFF2-40B4-BE49-F238E27FC236}">
                <a16:creationId xmlns:a16="http://schemas.microsoft.com/office/drawing/2014/main" id="{96DC6A40-C9DD-4CCC-B136-2F8981D4377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52444" y="3289874"/>
            <a:ext cx="315028" cy="315028"/>
          </a:xfrm>
          <a:prstGeom prst="rect">
            <a:avLst/>
          </a:prstGeom>
        </p:spPr>
      </p:pic>
      <p:pic>
        <p:nvPicPr>
          <p:cNvPr id="26" name="그래픽 25" descr="배지 4 윤곽선">
            <a:extLst>
              <a:ext uri="{FF2B5EF4-FFF2-40B4-BE49-F238E27FC236}">
                <a16:creationId xmlns:a16="http://schemas.microsoft.com/office/drawing/2014/main" id="{F0DBCF06-607D-435D-BF5C-3C07F16AFCB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6700" y="1806831"/>
            <a:ext cx="315028" cy="3150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249679-A7B9-437B-957A-4DE99449153F}"/>
              </a:ext>
            </a:extLst>
          </p:cNvPr>
          <p:cNvGrpSpPr/>
          <p:nvPr/>
        </p:nvGrpSpPr>
        <p:grpSpPr>
          <a:xfrm>
            <a:off x="218316" y="2120717"/>
            <a:ext cx="7284812" cy="369519"/>
            <a:chOff x="298495" y="2140501"/>
            <a:chExt cx="7284812" cy="36951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B97AD26-E56E-4584-9B3E-0993CEA27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8495" y="2159426"/>
              <a:ext cx="6730955" cy="350594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201935A-B726-4684-923E-D328B99AF457}"/>
                </a:ext>
              </a:extLst>
            </p:cNvPr>
            <p:cNvGrpSpPr/>
            <p:nvPr/>
          </p:nvGrpSpPr>
          <p:grpSpPr>
            <a:xfrm>
              <a:off x="6901656" y="2140501"/>
              <a:ext cx="681651" cy="369519"/>
              <a:chOff x="6901656" y="2140501"/>
              <a:chExt cx="681651" cy="36951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50DFAECB-C635-40AB-B4BB-12EAA69C23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90450" t="-5398"/>
              <a:stretch/>
            </p:blipFill>
            <p:spPr>
              <a:xfrm>
                <a:off x="6940525" y="2140501"/>
                <a:ext cx="642782" cy="369519"/>
              </a:xfrm>
              <a:prstGeom prst="rect">
                <a:avLst/>
              </a:prstGeom>
            </p:spPr>
          </p:pic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4D35840-1071-4A3F-A652-5A0F096C8009}"/>
                  </a:ext>
                </a:extLst>
              </p:cNvPr>
              <p:cNvSpPr/>
              <p:nvPr/>
            </p:nvSpPr>
            <p:spPr>
              <a:xfrm>
                <a:off x="6901656" y="2200420"/>
                <a:ext cx="457200" cy="268606"/>
              </a:xfrm>
              <a:prstGeom prst="roundRect">
                <a:avLst/>
              </a:prstGeom>
              <a:solidFill>
                <a:srgbClr val="E69A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50"/>
                  <a:t>채팅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BAF939-4D26-4F53-995F-A385B2BAA31E}"/>
              </a:ext>
            </a:extLst>
          </p:cNvPr>
          <p:cNvGrpSpPr/>
          <p:nvPr/>
        </p:nvGrpSpPr>
        <p:grpSpPr>
          <a:xfrm>
            <a:off x="218316" y="5071995"/>
            <a:ext cx="6845732" cy="492214"/>
            <a:chOff x="319244" y="4221951"/>
            <a:chExt cx="6845732" cy="49221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E7FD259-3363-4A70-B4D6-12E5B28B6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3025" t="-3421"/>
            <a:stretch/>
          </p:blipFill>
          <p:spPr>
            <a:xfrm>
              <a:off x="319244" y="4231475"/>
              <a:ext cx="6219824" cy="482690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A756CFD-86B6-4C8B-B665-ABD53330BDBA}"/>
                </a:ext>
              </a:extLst>
            </p:cNvPr>
            <p:cNvGrpSpPr/>
            <p:nvPr/>
          </p:nvGrpSpPr>
          <p:grpSpPr>
            <a:xfrm>
              <a:off x="6483324" y="4221951"/>
              <a:ext cx="681652" cy="492214"/>
              <a:chOff x="6901655" y="2140501"/>
              <a:chExt cx="681652" cy="369519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3F3C4DB-DA53-4431-B2B0-881CE6F35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90450" t="-5398"/>
              <a:stretch/>
            </p:blipFill>
            <p:spPr>
              <a:xfrm>
                <a:off x="6940525" y="2140501"/>
                <a:ext cx="642782" cy="369519"/>
              </a:xfrm>
              <a:prstGeom prst="rect">
                <a:avLst/>
              </a:prstGeom>
            </p:spPr>
          </p:pic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E97C56B1-68F5-4C40-AF8C-6560680E26AA}"/>
                  </a:ext>
                </a:extLst>
              </p:cNvPr>
              <p:cNvSpPr/>
              <p:nvPr/>
            </p:nvSpPr>
            <p:spPr>
              <a:xfrm>
                <a:off x="6901655" y="2200420"/>
                <a:ext cx="612211" cy="268606"/>
              </a:xfrm>
              <a:prstGeom prst="roundRect">
                <a:avLst/>
              </a:prstGeom>
              <a:solidFill>
                <a:srgbClr val="E69A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/>
                  <a:t>채팅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864D7B-FDC3-47FD-88A0-29D12EA61CF9}"/>
              </a:ext>
            </a:extLst>
          </p:cNvPr>
          <p:cNvGrpSpPr/>
          <p:nvPr/>
        </p:nvGrpSpPr>
        <p:grpSpPr>
          <a:xfrm>
            <a:off x="218316" y="3629408"/>
            <a:ext cx="6138330" cy="478168"/>
            <a:chOff x="298495" y="3124200"/>
            <a:chExt cx="6138330" cy="4781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D96A3A6-D9BF-4C67-A294-0ED2EDB67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1217" t="-1504"/>
            <a:stretch/>
          </p:blipFill>
          <p:spPr>
            <a:xfrm>
              <a:off x="298495" y="3124200"/>
              <a:ext cx="5783285" cy="478168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014254B-E52B-43AB-9DCE-0A20D8927D06}"/>
                </a:ext>
              </a:extLst>
            </p:cNvPr>
            <p:cNvGrpSpPr/>
            <p:nvPr/>
          </p:nvGrpSpPr>
          <p:grpSpPr>
            <a:xfrm>
              <a:off x="5755174" y="3144330"/>
              <a:ext cx="681651" cy="452193"/>
              <a:chOff x="6901656" y="2140501"/>
              <a:chExt cx="681651" cy="369519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9FD90AB-4F13-4D4B-A75B-B1988C1D6D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90450" t="-5398"/>
              <a:stretch/>
            </p:blipFill>
            <p:spPr>
              <a:xfrm>
                <a:off x="6940525" y="2140501"/>
                <a:ext cx="642782" cy="369519"/>
              </a:xfrm>
              <a:prstGeom prst="rect">
                <a:avLst/>
              </a:prstGeom>
            </p:spPr>
          </p:pic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EAE1D37-3929-444F-999B-FC11370099D4}"/>
                  </a:ext>
                </a:extLst>
              </p:cNvPr>
              <p:cNvSpPr/>
              <p:nvPr/>
            </p:nvSpPr>
            <p:spPr>
              <a:xfrm>
                <a:off x="6901656" y="2200420"/>
                <a:ext cx="457200" cy="268606"/>
              </a:xfrm>
              <a:prstGeom prst="roundRect">
                <a:avLst/>
              </a:prstGeom>
              <a:solidFill>
                <a:srgbClr val="E69A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/>
                  <a:t>채팅</a:t>
                </a:r>
              </a:p>
            </p:txBody>
          </p:sp>
        </p:grpSp>
      </p:grpSp>
      <p:pic>
        <p:nvPicPr>
          <p:cNvPr id="31" name="그래픽 30" descr="배지 윤곽선">
            <a:extLst>
              <a:ext uri="{FF2B5EF4-FFF2-40B4-BE49-F238E27FC236}">
                <a16:creationId xmlns:a16="http://schemas.microsoft.com/office/drawing/2014/main" id="{2FDCC0D6-2DDD-4BD3-8351-A92CCFFA2E49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06774" y="1824614"/>
            <a:ext cx="315028" cy="315028"/>
          </a:xfrm>
          <a:prstGeom prst="rect">
            <a:avLst/>
          </a:prstGeom>
        </p:spPr>
      </p:pic>
      <p:pic>
        <p:nvPicPr>
          <p:cNvPr id="32" name="그래픽 31" descr="배지 9 윤곽선">
            <a:extLst>
              <a:ext uri="{FF2B5EF4-FFF2-40B4-BE49-F238E27FC236}">
                <a16:creationId xmlns:a16="http://schemas.microsoft.com/office/drawing/2014/main" id="{1748054D-E273-4937-9C60-760C0A9CECB1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66152" y="3303772"/>
            <a:ext cx="276623" cy="2766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5288B55-D429-4C41-B499-E07B1F7FF86E}"/>
              </a:ext>
            </a:extLst>
          </p:cNvPr>
          <p:cNvSpPr txBox="1"/>
          <p:nvPr/>
        </p:nvSpPr>
        <p:spPr>
          <a:xfrm>
            <a:off x="151201" y="1242714"/>
            <a:ext cx="113524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ko-KR" altLang="en-US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비회원</a:t>
            </a: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  <a:endParaRPr lang="ko-KR" altLang="en-US" b="1">
              <a:solidFill>
                <a:srgbClr val="867A6C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23E712-15D6-47D1-B32A-0FF7303FB1B9}"/>
              </a:ext>
            </a:extLst>
          </p:cNvPr>
          <p:cNvSpPr txBox="1"/>
          <p:nvPr/>
        </p:nvSpPr>
        <p:spPr>
          <a:xfrm>
            <a:off x="151201" y="3044871"/>
            <a:ext cx="9188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ko-KR" altLang="en-US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회원</a:t>
            </a: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  <a:endParaRPr lang="ko-KR" altLang="en-US" b="1">
              <a:solidFill>
                <a:srgbClr val="867A6C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CDCA15-2A12-4579-8D76-827FF95CD391}"/>
              </a:ext>
            </a:extLst>
          </p:cNvPr>
          <p:cNvSpPr txBox="1"/>
          <p:nvPr/>
        </p:nvSpPr>
        <p:spPr>
          <a:xfrm>
            <a:off x="151201" y="4515609"/>
            <a:ext cx="113524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ko-KR" altLang="en-US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관리자</a:t>
            </a:r>
            <a:r>
              <a:rPr lang="en-US" altLang="ko-KR" b="1">
                <a:solidFill>
                  <a:srgbClr val="867A6C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  <a:endParaRPr lang="ko-KR" altLang="en-US" b="1">
              <a:solidFill>
                <a:srgbClr val="867A6C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5B6730-B7DE-4261-840A-75D768DE072C}"/>
              </a:ext>
            </a:extLst>
          </p:cNvPr>
          <p:cNvSpPr txBox="1"/>
          <p:nvPr/>
        </p:nvSpPr>
        <p:spPr>
          <a:xfrm>
            <a:off x="4835700" y="4732584"/>
            <a:ext cx="52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⑩</a:t>
            </a:r>
          </a:p>
        </p:txBody>
      </p:sp>
    </p:spTree>
    <p:extLst>
      <p:ext uri="{BB962C8B-B14F-4D97-AF65-F5344CB8AC3E}">
        <p14:creationId xmlns:p14="http://schemas.microsoft.com/office/powerpoint/2010/main" val="2287300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220707-F7E1-4FD8-9111-D6943DCD3ECF}"/>
              </a:ext>
            </a:extLst>
          </p:cNvPr>
          <p:cNvSpPr/>
          <p:nvPr/>
        </p:nvSpPr>
        <p:spPr>
          <a:xfrm>
            <a:off x="9878473" y="632777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메뉴 구성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411817" y="1219206"/>
          <a:ext cx="10961034" cy="5511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86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045259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8092911">
                  <a:extLst>
                    <a:ext uri="{9D8B030D-6E8A-4147-A177-3AD203B41FA5}">
                      <a16:colId xmlns:a16="http://schemas.microsoft.com/office/drawing/2014/main" val="3635358846"/>
                    </a:ext>
                  </a:extLst>
                </a:gridCol>
              </a:tblGrid>
              <a:tr h="41005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메인 페이지 이동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class="navbar-brand" href="./welcome.jsp"&gt;Home&lt;/a&gt;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로그인 번튼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&lt;a href="./login.jsp" class="btn btn-secondary"&gt;Login&lt;/a&gt;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가입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&lt;a href="./signup.jsp" class="btn btn-secondary"&gt;Sign-up&lt;/a&gt;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목록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href="./products.jsp"class="btn btn-secondary"&gt;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목록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게시판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href="./list.jsp" class="btn btn-secondary"&gt;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게시판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39594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채팅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href="javascript:joinChating()" class="btn btn-secondary"&gt;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채팅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80555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로그아웃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href="/webmarket/logout.do" class="btn btn-secondary"&gt;Logout&lt;/a&gt;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01320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정보 수정 버튼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href="/editPasswordCheck.jsp" class="btn btn-secondary"&gt;Edit&lt;/a&gt;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148605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9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배송 목록 확인 버튼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href="../webmarket/shippinglist.do" class="btn btn-secondary"&gt;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배송 목록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113717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등록 버튼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href="./addProduct.jsp"class="btn btn-secondary"&gt;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상품 등록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222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463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ED90FA6-25E5-43B1-8E38-D768A2A4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" y="1523814"/>
            <a:ext cx="6628967" cy="4821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126352" y="956930"/>
            <a:ext cx="5065647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메인페이지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404016" y="1168401"/>
          <a:ext cx="4549223" cy="5672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5322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8753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99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방문 환영 문구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805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이동을 위한 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00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페이지로 이동하기 위한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418030"/>
                  </a:ext>
                </a:extLst>
              </a:tr>
              <a:tr h="101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방문시간을 표기하고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초마다 </a:t>
                      </a:r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새로고침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19289"/>
                  </a:ext>
                </a:extLst>
              </a:tr>
              <a:tr h="1210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구글 지도를 연동하여</a:t>
                      </a:r>
                      <a:endParaRPr lang="en-US" altLang="ko-KR" sz="22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쇼핑몰 위치를 마커로 </a:t>
                      </a:r>
                      <a:br>
                        <a:rPr lang="en-US" altLang="ko-KR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DEA8A187-6CD7-4D4D-A979-3F203E063693}"/>
              </a:ext>
            </a:extLst>
          </p:cNvPr>
          <p:cNvSpPr/>
          <p:nvPr/>
        </p:nvSpPr>
        <p:spPr>
          <a:xfrm>
            <a:off x="5314745" y="1612377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1A7A5B9-11CA-449E-BAF6-7B7D0EBC908E}"/>
              </a:ext>
            </a:extLst>
          </p:cNvPr>
          <p:cNvSpPr/>
          <p:nvPr/>
        </p:nvSpPr>
        <p:spPr>
          <a:xfrm>
            <a:off x="358510" y="2613881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5B6AB6F-D800-423C-9CCE-A45C1E198757}"/>
              </a:ext>
            </a:extLst>
          </p:cNvPr>
          <p:cNvSpPr/>
          <p:nvPr/>
        </p:nvSpPr>
        <p:spPr>
          <a:xfrm>
            <a:off x="3118259" y="3424717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4878E42-EC76-42B0-B941-0705BA2B0636}"/>
              </a:ext>
            </a:extLst>
          </p:cNvPr>
          <p:cNvSpPr/>
          <p:nvPr/>
        </p:nvSpPr>
        <p:spPr>
          <a:xfrm>
            <a:off x="3118259" y="3602191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5D74116-74F6-4032-A8B7-D701ED69F3B8}"/>
              </a:ext>
            </a:extLst>
          </p:cNvPr>
          <p:cNvSpPr/>
          <p:nvPr/>
        </p:nvSpPr>
        <p:spPr>
          <a:xfrm>
            <a:off x="2271206" y="4194336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760EA00-33BE-431D-BF68-2C7B46D957C0}"/>
              </a:ext>
            </a:extLst>
          </p:cNvPr>
          <p:cNvSpPr/>
          <p:nvPr/>
        </p:nvSpPr>
        <p:spPr>
          <a:xfrm>
            <a:off x="3118259" y="3240152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51A354-0862-4D47-BD5F-BCB71FBD3EB7}"/>
              </a:ext>
            </a:extLst>
          </p:cNvPr>
          <p:cNvSpPr/>
          <p:nvPr/>
        </p:nvSpPr>
        <p:spPr>
          <a:xfrm>
            <a:off x="565688" y="1929539"/>
            <a:ext cx="6207071" cy="11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102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2E71CC-7986-4D4F-AEF6-FEB3B270B54E}"/>
              </a:ext>
            </a:extLst>
          </p:cNvPr>
          <p:cNvSpPr/>
          <p:nvPr/>
        </p:nvSpPr>
        <p:spPr>
          <a:xfrm>
            <a:off x="9828796" y="6263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EED5C2-D777-4C12-80A6-B245021C15D9}"/>
              </a:ext>
            </a:extLst>
          </p:cNvPr>
          <p:cNvSpPr/>
          <p:nvPr/>
        </p:nvSpPr>
        <p:spPr>
          <a:xfrm>
            <a:off x="9878473" y="632777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메인페이지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199556" y="2052593"/>
          <a:ext cx="11905238" cy="4733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049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857925">
                  <a:extLst>
                    <a:ext uri="{9D8B030D-6E8A-4147-A177-3AD203B41FA5}">
                      <a16:colId xmlns:a16="http://schemas.microsoft.com/office/drawing/2014/main" val="2267257141"/>
                    </a:ext>
                  </a:extLst>
                </a:gridCol>
                <a:gridCol w="9256819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13835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방문  문구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&lt;%!</a:t>
                      </a:r>
                    </a:p>
                    <a:p>
                      <a:pPr algn="l"/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String greeting = "</a:t>
                      </a:r>
                      <a:r>
                        <a:rPr lang="ko-KR" altLang="en-US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웹 쇼핑몰에 오신 것을 환영합니다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algn="l"/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String tagline = "Welcome to Web Market!";</a:t>
                      </a:r>
                    </a:p>
                    <a:p>
                      <a:pPr algn="l"/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%&gt;</a:t>
                      </a:r>
                      <a:endParaRPr lang="ko-KR" altLang="en-US" sz="13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06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이동을 위한 </a:t>
                      </a:r>
                      <a:endParaRPr lang="en-US" altLang="ko-KR" sz="11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&lt;%@ include file="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menu.jsp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 %&gt;</a:t>
                      </a:r>
                    </a:p>
                    <a:p>
                      <a:pPr algn="l" latinLnBrk="1"/>
                      <a:endParaRPr lang="en-US" altLang="ko-KR" sz="1300" b="0" i="0" u="none" kern="1200" spc="-1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&lt;a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="./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login.jsp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 class="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-secondary"&gt;Login&lt;/a&gt;</a:t>
                      </a:r>
                    </a:p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&lt;a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="./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signup.jsp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 class="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-secondary"&gt;Sign-up&lt;/a&gt;</a:t>
                      </a:r>
                    </a:p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&lt;a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="./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products.jsp"class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-secondary"&gt;</a:t>
                      </a:r>
                      <a:r>
                        <a:rPr lang="ko-KR" altLang="en-US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목록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&lt;a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="./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cart.jsp"class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-secondary"&gt;</a:t>
                      </a:r>
                      <a:r>
                        <a:rPr lang="ko-KR" altLang="en-US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장바구니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&lt;a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="./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list.jsp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 class="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-secondary"&gt;</a:t>
                      </a:r>
                      <a:r>
                        <a:rPr lang="ko-KR" altLang="en-US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&lt;a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javascript:joinChating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()" class="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-secondary"&gt;</a:t>
                      </a:r>
                      <a:r>
                        <a:rPr lang="ko-KR" altLang="en-US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채팅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&lt;/a&gt;</a:t>
                      </a:r>
                      <a:endParaRPr lang="ko-KR" altLang="en-US" sz="13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282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</a:t>
                      </a:r>
                      <a:r>
                        <a:rPr lang="en-US" altLang="ko-KR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1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페이지로 이동하기 위한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&lt;div class="text-center"&gt;</a:t>
                      </a:r>
                    </a:p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&lt;a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="./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products.jsp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 class="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3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-secondary"&gt;</a:t>
                      </a:r>
                      <a:r>
                        <a:rPr lang="ko-KR" altLang="en-US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상품목록 살펴보기</a:t>
                      </a:r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3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&lt;/div&gt;</a:t>
                      </a:r>
                      <a:endParaRPr lang="ko-KR" altLang="en-US" sz="13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1928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4E6B02F-6153-4740-A634-A3A96D206E0A}"/>
              </a:ext>
            </a:extLst>
          </p:cNvPr>
          <p:cNvGraphicFramePr>
            <a:graphicFrameLocks noGrp="1"/>
          </p:cNvGraphicFramePr>
          <p:nvPr/>
        </p:nvGraphicFramePr>
        <p:xfrm>
          <a:off x="182925" y="1095663"/>
          <a:ext cx="11938497" cy="956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38497">
                  <a:extLst>
                    <a:ext uri="{9D8B030D-6E8A-4147-A177-3AD203B41FA5}">
                      <a16:colId xmlns:a16="http://schemas.microsoft.com/office/drawing/2014/main" val="1439404225"/>
                    </a:ext>
                  </a:extLst>
                </a:gridCol>
              </a:tblGrid>
              <a:tr h="956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코드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75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80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C6343E9-7140-410A-9AB0-F9A48AD63BF7}"/>
              </a:ext>
            </a:extLst>
          </p:cNvPr>
          <p:cNvSpPr/>
          <p:nvPr/>
        </p:nvSpPr>
        <p:spPr>
          <a:xfrm>
            <a:off x="9878473" y="632777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메인페이지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4E6B02F-6153-4740-A634-A3A96D206E0A}"/>
              </a:ext>
            </a:extLst>
          </p:cNvPr>
          <p:cNvGraphicFramePr>
            <a:graphicFrameLocks noGrp="1"/>
          </p:cNvGraphicFramePr>
          <p:nvPr/>
        </p:nvGraphicFramePr>
        <p:xfrm>
          <a:off x="191463" y="949090"/>
          <a:ext cx="11848135" cy="1057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8135">
                  <a:extLst>
                    <a:ext uri="{9D8B030D-6E8A-4147-A177-3AD203B41FA5}">
                      <a16:colId xmlns:a16="http://schemas.microsoft.com/office/drawing/2014/main" val="1439404225"/>
                    </a:ext>
                  </a:extLst>
                </a:gridCol>
              </a:tblGrid>
              <a:tr h="1057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코드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75048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852FC45-5C97-4B36-85BB-009C2EFD1BCE}"/>
              </a:ext>
            </a:extLst>
          </p:cNvPr>
          <p:cNvGraphicFramePr>
            <a:graphicFrameLocks noGrp="1"/>
          </p:cNvGraphicFramePr>
          <p:nvPr/>
        </p:nvGraphicFramePr>
        <p:xfrm>
          <a:off x="191464" y="2006826"/>
          <a:ext cx="11848135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02">
                  <a:extLst>
                    <a:ext uri="{9D8B030D-6E8A-4147-A177-3AD203B41FA5}">
                      <a16:colId xmlns:a16="http://schemas.microsoft.com/office/drawing/2014/main" val="2860665897"/>
                    </a:ext>
                  </a:extLst>
                </a:gridCol>
                <a:gridCol w="2270529">
                  <a:extLst>
                    <a:ext uri="{9D8B030D-6E8A-4147-A177-3AD203B41FA5}">
                      <a16:colId xmlns:a16="http://schemas.microsoft.com/office/drawing/2014/main" val="638138151"/>
                    </a:ext>
                  </a:extLst>
                </a:gridCol>
                <a:gridCol w="8790904">
                  <a:extLst>
                    <a:ext uri="{9D8B030D-6E8A-4147-A177-3AD203B41FA5}">
                      <a16:colId xmlns:a16="http://schemas.microsoft.com/office/drawing/2014/main" val="717908254"/>
                    </a:ext>
                  </a:extLst>
                </a:gridCol>
              </a:tblGrid>
              <a:tr h="2602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방문시간을 표기하고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초마다 </a:t>
                      </a:r>
                      <a:r>
                        <a:rPr lang="ko-KR" altLang="en-US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새로고침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&lt;%</a:t>
                      </a:r>
                    </a:p>
                    <a:p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response.setIntHeader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("Refresh",5);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Date day = new Date();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am_pm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 hour =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day.getHours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 minute =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day.getMinutes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 second =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day.getSeconds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if(hour/12 ==0){</a:t>
                      </a:r>
                    </a:p>
                    <a:p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am_pm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="AM";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}else{</a:t>
                      </a:r>
                    </a:p>
                    <a:p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am_pm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"PM";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hour = hour-12;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String CT = hour +":"+minute+":"+second+" "+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am_pm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out.println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현재 접속 시각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"+CT+"\n");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%&gt;</a:t>
                      </a:r>
                      <a:endParaRPr lang="ko-KR" altLang="en-US" sz="105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839466"/>
                  </a:ext>
                </a:extLst>
              </a:tr>
              <a:tr h="2010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구글 지도를 연동하여</a:t>
                      </a:r>
                      <a:endParaRPr lang="en-US" altLang="ko-KR" sz="14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쇼핑몰 위치를 마커로 </a:t>
                      </a:r>
                      <a:br>
                        <a:rPr lang="en-US" altLang="ko-KR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function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myMap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 {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var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mapCanvas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document.getElementById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myCanvas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");</a:t>
                      </a:r>
                    </a:p>
                    <a:p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여기가 위치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var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myLatlng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new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google.maps.LatLng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(37.499006, 127.032865);</a:t>
                      </a:r>
                    </a:p>
                    <a:p>
                      <a:endParaRPr lang="ko-KR" altLang="en-US" sz="1050" b="0" i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var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mapOptions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center: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myLatlng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// </a:t>
                      </a:r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 변수를 기준으로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zoom: 16, // </a:t>
                      </a:r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확대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mapTypeId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google.maps.MapTypeId.ROADMAP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// </a:t>
                      </a:r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로드맵 형태</a:t>
                      </a:r>
                    </a:p>
                    <a:p>
                      <a:r>
                        <a:rPr lang="ko-KR" altLang="en-US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var map = new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google.maps.Map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mapCanvas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5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mapOptions</a:t>
                      </a:r>
                      <a:r>
                        <a:rPr lang="en-US" altLang="ko-KR" sz="105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050" b="0" i="0" u="none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  <a:endParaRPr lang="ko-KR" altLang="en-US" sz="1050" b="0" i="0" u="none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840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14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880D7E-9E24-4C1A-8F28-210A779C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4" y="1595062"/>
            <a:ext cx="7028877" cy="45941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126352" y="956930"/>
            <a:ext cx="5065647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회원가입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404016" y="1168399"/>
          <a:ext cx="4549223" cy="5246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5322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10957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20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이름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99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이름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1583"/>
                  </a:ext>
                </a:extLst>
              </a:tr>
              <a:tr h="289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사용할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83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851719"/>
                  </a:ext>
                </a:extLst>
              </a:tr>
              <a:tr h="289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 재확인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비밀번호와 동일하게 입력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19289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닉네임 입력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353991"/>
                  </a:ext>
                </a:extLst>
              </a:tr>
              <a:tr h="299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입력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58559"/>
                  </a:ext>
                </a:extLst>
              </a:tr>
              <a:tr h="481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집 주소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66265"/>
                  </a:ext>
                </a:extLst>
              </a:tr>
              <a:tr h="402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이메일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511192"/>
                  </a:ext>
                </a:extLst>
              </a:tr>
              <a:tr h="402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전화번호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14421"/>
                  </a:ext>
                </a:extLst>
              </a:tr>
              <a:tr h="481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회원가입 버튼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16834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C1A7A5B9-11CA-449E-BAF6-7B7D0EBC908E}"/>
              </a:ext>
            </a:extLst>
          </p:cNvPr>
          <p:cNvSpPr/>
          <p:nvPr/>
        </p:nvSpPr>
        <p:spPr>
          <a:xfrm>
            <a:off x="966769" y="2205898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5B6AB6F-D800-423C-9CCE-A45C1E198757}"/>
              </a:ext>
            </a:extLst>
          </p:cNvPr>
          <p:cNvSpPr/>
          <p:nvPr/>
        </p:nvSpPr>
        <p:spPr>
          <a:xfrm>
            <a:off x="966769" y="2796395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4878E42-EC76-42B0-B941-0705BA2B0636}"/>
              </a:ext>
            </a:extLst>
          </p:cNvPr>
          <p:cNvSpPr/>
          <p:nvPr/>
        </p:nvSpPr>
        <p:spPr>
          <a:xfrm>
            <a:off x="960636" y="3313370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4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5D74116-74F6-4032-A8B7-D701ED69F3B8}"/>
              </a:ext>
            </a:extLst>
          </p:cNvPr>
          <p:cNvSpPr/>
          <p:nvPr/>
        </p:nvSpPr>
        <p:spPr>
          <a:xfrm>
            <a:off x="974471" y="3557536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760EA00-33BE-431D-BF68-2C7B46D957C0}"/>
              </a:ext>
            </a:extLst>
          </p:cNvPr>
          <p:cNvSpPr/>
          <p:nvPr/>
        </p:nvSpPr>
        <p:spPr>
          <a:xfrm>
            <a:off x="966769" y="3052347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6B8700A-867F-4510-862B-5611A89A0901}"/>
              </a:ext>
            </a:extLst>
          </p:cNvPr>
          <p:cNvSpPr/>
          <p:nvPr/>
        </p:nvSpPr>
        <p:spPr>
          <a:xfrm>
            <a:off x="974471" y="3779796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B6708AF-1CD4-44F6-8A58-8847849B031C}"/>
              </a:ext>
            </a:extLst>
          </p:cNvPr>
          <p:cNvSpPr/>
          <p:nvPr/>
        </p:nvSpPr>
        <p:spPr>
          <a:xfrm>
            <a:off x="974471" y="4030987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7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58628CB-B579-42CC-B298-DFC1A1482B43}"/>
              </a:ext>
            </a:extLst>
          </p:cNvPr>
          <p:cNvSpPr/>
          <p:nvPr/>
        </p:nvSpPr>
        <p:spPr>
          <a:xfrm>
            <a:off x="974471" y="4267497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8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A21B8C3-E92C-4602-9747-170CD1CFAC72}"/>
              </a:ext>
            </a:extLst>
          </p:cNvPr>
          <p:cNvSpPr/>
          <p:nvPr/>
        </p:nvSpPr>
        <p:spPr>
          <a:xfrm>
            <a:off x="974471" y="4518789"/>
            <a:ext cx="146490" cy="1143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9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C3EF0-3F7C-4379-87FD-0D345A2BB934}"/>
              </a:ext>
            </a:extLst>
          </p:cNvPr>
          <p:cNvSpPr txBox="1"/>
          <p:nvPr/>
        </p:nvSpPr>
        <p:spPr>
          <a:xfrm>
            <a:off x="845881" y="4650381"/>
            <a:ext cx="27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587263-D1B7-42B4-BB69-CD89B842FBDF}"/>
              </a:ext>
            </a:extLst>
          </p:cNvPr>
          <p:cNvSpPr txBox="1"/>
          <p:nvPr/>
        </p:nvSpPr>
        <p:spPr>
          <a:xfrm>
            <a:off x="2875966" y="5141660"/>
            <a:ext cx="27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⑪</a:t>
            </a:r>
          </a:p>
        </p:txBody>
      </p:sp>
    </p:spTree>
    <p:extLst>
      <p:ext uri="{BB962C8B-B14F-4D97-AF65-F5344CB8AC3E}">
        <p14:creationId xmlns:p14="http://schemas.microsoft.com/office/powerpoint/2010/main" val="35029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127591" y="1246254"/>
          <a:ext cx="11940700" cy="516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6351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3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이름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&lt;h3&gt;Sign Up&lt;/h3&gt;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&lt;h4&gt;It's free and always will be.&lt;/h4&gt;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43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이름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name="name" value="" class="form-control input-lg" placeholder="Name"&gt;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760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사용할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id="id" name="id" value="" class="form-control input-lg" placeholder="ID"&gt;</a:t>
                      </a:r>
                      <a:endParaRPr lang="ko-KR" altLang="en-US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28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type="password" id="pass" name="pass" value="" class="form-control input-lg" placeholder="Password"&gt;</a:t>
                      </a:r>
                      <a:endParaRPr lang="ko-KR" altLang="en-US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848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 재확인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비밀번호와 동일하게 입력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type="password" id="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confirm_pass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confirm_pass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“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value="" class="form-control input-lg" placeholder="Confirm Password"&gt;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720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닉네임 입력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id="nickname" name="nickname" value="" class="form-control input-lg" placeholder="Nickname"&gt;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회원가입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2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127591" y="1246254"/>
          <a:ext cx="11940700" cy="5003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2577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47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입력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name="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zipCode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value="" class="form-control input-lg" placeholder="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zipCode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don't need to write it."&gt;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873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집 주소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</a:t>
                      </a:r>
                      <a:r>
                        <a:rPr lang="en-US" altLang="ko-KR" sz="1400" b="1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name="address" value="“ class="form-control input-lg" placeholder="Address, don't need to write it."&gt;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893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이메일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type="email" id="email" name="email" value="“ class="form-control input-lg" placeholder="Email"&gt;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93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전화번호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phoneNum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phoneNum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value="“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class="form-control input-lg" placeholder="phone Number ex) 010-0000-0000"&gt;</a:t>
                      </a:r>
                      <a:endParaRPr lang="ko-KR" altLang="en-US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931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회원가입 버튼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&lt;form action="/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/signup.do" method="post"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signFrm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 ="submit" class="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-primary" value="Create my account" onclick="return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CheckUserForm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()"&gt;</a:t>
                      </a:r>
                      <a:endParaRPr lang="ko-KR" altLang="en-US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4846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회원가입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4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62D55A-E7B4-467E-BBCE-1ED2700B8AAC}"/>
              </a:ext>
            </a:extLst>
          </p:cNvPr>
          <p:cNvSpPr/>
          <p:nvPr/>
        </p:nvSpPr>
        <p:spPr>
          <a:xfrm>
            <a:off x="8017488" y="2268070"/>
            <a:ext cx="3174947" cy="3818966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6D13699-28D2-44E9-BEBC-7B365038B943}"/>
              </a:ext>
            </a:extLst>
          </p:cNvPr>
          <p:cNvSpPr/>
          <p:nvPr/>
        </p:nvSpPr>
        <p:spPr>
          <a:xfrm>
            <a:off x="8728100" y="1656401"/>
            <a:ext cx="1461318" cy="14613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CBE549B-38BC-4D59-AB67-3CCA7EB72428}"/>
              </a:ext>
            </a:extLst>
          </p:cNvPr>
          <p:cNvSpPr/>
          <p:nvPr/>
        </p:nvSpPr>
        <p:spPr>
          <a:xfrm>
            <a:off x="4271500" y="2268070"/>
            <a:ext cx="3174947" cy="3818966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9A3176A-B0A9-4205-8301-7B0144AD9A69}"/>
              </a:ext>
            </a:extLst>
          </p:cNvPr>
          <p:cNvSpPr/>
          <p:nvPr/>
        </p:nvSpPr>
        <p:spPr>
          <a:xfrm>
            <a:off x="5074296" y="1656401"/>
            <a:ext cx="1461318" cy="14613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35D3B2E-D9B2-4D13-859E-CA0043E0E836}"/>
              </a:ext>
            </a:extLst>
          </p:cNvPr>
          <p:cNvSpPr/>
          <p:nvPr/>
        </p:nvSpPr>
        <p:spPr>
          <a:xfrm>
            <a:off x="597941" y="2268070"/>
            <a:ext cx="3174947" cy="3818966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2065B4D-B73C-4436-A9DC-640C3463262A}"/>
              </a:ext>
            </a:extLst>
          </p:cNvPr>
          <p:cNvSpPr/>
          <p:nvPr/>
        </p:nvSpPr>
        <p:spPr>
          <a:xfrm>
            <a:off x="1400966" y="1656401"/>
            <a:ext cx="1461318" cy="14613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참여자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58FE72-0984-4D30-B113-1B6B4B454C1D}"/>
              </a:ext>
            </a:extLst>
          </p:cNvPr>
          <p:cNvSpPr txBox="1"/>
          <p:nvPr/>
        </p:nvSpPr>
        <p:spPr>
          <a:xfrm>
            <a:off x="1185685" y="3428420"/>
            <a:ext cx="2021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j-ea"/>
                <a:ea typeface="+mj-ea"/>
              </a:rPr>
              <a:t>김남일 </a:t>
            </a:r>
            <a:r>
              <a:rPr lang="en-US" altLang="ko-KR" sz="2400">
                <a:latin typeface="+mj-ea"/>
                <a:ea typeface="+mj-ea"/>
              </a:rPr>
              <a:t>(</a:t>
            </a:r>
            <a:r>
              <a:rPr lang="ko-KR" altLang="en-US" sz="2400">
                <a:latin typeface="+mj-ea"/>
                <a:ea typeface="+mj-ea"/>
              </a:rPr>
              <a:t>팀장</a:t>
            </a:r>
            <a:r>
              <a:rPr lang="en-US" altLang="ko-KR" sz="240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0ABDBC-F548-441A-B342-4F67CEDEBC15}"/>
              </a:ext>
            </a:extLst>
          </p:cNvPr>
          <p:cNvSpPr txBox="1"/>
          <p:nvPr/>
        </p:nvSpPr>
        <p:spPr>
          <a:xfrm>
            <a:off x="770883" y="4063534"/>
            <a:ext cx="282906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프로젝트 총괄</a:t>
            </a:r>
            <a:endParaRPr lang="en-US" altLang="ko-KR" sz="16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user, cart, </a:t>
            </a:r>
            <a:r>
              <a:rPr lang="en-US" altLang="ko-KR" sz="16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procuct</a:t>
            </a: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shipping 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구현</a:t>
            </a:r>
            <a:endParaRPr lang="en-US" altLang="ko-KR" sz="16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DB 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연동</a:t>
            </a: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ppt 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제작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E69822-967C-4C52-9C2A-CF25C08AA9CA}"/>
              </a:ext>
            </a:extLst>
          </p:cNvPr>
          <p:cNvSpPr txBox="1"/>
          <p:nvPr/>
        </p:nvSpPr>
        <p:spPr>
          <a:xfrm>
            <a:off x="5222011" y="3428420"/>
            <a:ext cx="1459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j-ea"/>
                <a:ea typeface="+mj-ea"/>
              </a:rPr>
              <a:t>박소원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BD662F-05A1-40F9-A99C-4BB6022A71B1}"/>
              </a:ext>
            </a:extLst>
          </p:cNvPr>
          <p:cNvSpPr txBox="1"/>
          <p:nvPr/>
        </p:nvSpPr>
        <p:spPr>
          <a:xfrm>
            <a:off x="4664390" y="4151869"/>
            <a:ext cx="2389165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board, product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구현</a:t>
            </a:r>
            <a:endParaRPr lang="en-US" altLang="ko-KR" sz="16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DB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연동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ppt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제작</a:t>
            </a:r>
            <a:endParaRPr lang="ko-KR" altLang="en-US" sz="16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89D052-5A1A-40EB-B2DF-DB1CC389E813}"/>
              </a:ext>
            </a:extLst>
          </p:cNvPr>
          <p:cNvSpPr txBox="1"/>
          <p:nvPr/>
        </p:nvSpPr>
        <p:spPr>
          <a:xfrm>
            <a:off x="8939175" y="3428420"/>
            <a:ext cx="163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j-ea"/>
                <a:ea typeface="+mj-ea"/>
              </a:rPr>
              <a:t>박현식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D61F60-5264-4FC7-9572-FC47766C7E17}"/>
              </a:ext>
            </a:extLst>
          </p:cNvPr>
          <p:cNvSpPr txBox="1"/>
          <p:nvPr/>
        </p:nvSpPr>
        <p:spPr>
          <a:xfrm>
            <a:off x="8144033" y="4146496"/>
            <a:ext cx="295590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product, </a:t>
            </a:r>
            <a:r>
              <a:rPr lang="ko-KR" altLang="en-US" sz="16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메인페이지</a:t>
            </a: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chatting 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구현</a:t>
            </a: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DB 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연동</a:t>
            </a:r>
            <a:r>
              <a:rPr lang="en-US" altLang="ko-KR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ppt</a:t>
            </a:r>
            <a:r>
              <a:rPr lang="ko-KR" altLang="en-US" sz="16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제작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F527D8-F277-44DB-92CD-988106B013D9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래픽 23" descr="여성 사무직 근로자 단색으로 채워진">
            <a:extLst>
              <a:ext uri="{FF2B5EF4-FFF2-40B4-BE49-F238E27FC236}">
                <a16:creationId xmlns:a16="http://schemas.microsoft.com/office/drawing/2014/main" id="{3A098FAB-2F56-41AC-8381-FD7025B7E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2011" y="1733504"/>
            <a:ext cx="1165888" cy="1165888"/>
          </a:xfrm>
          <a:prstGeom prst="rect">
            <a:avLst/>
          </a:prstGeom>
        </p:spPr>
      </p:pic>
      <p:pic>
        <p:nvPicPr>
          <p:cNvPr id="25" name="그래픽 24" descr="남성 사무직 근로자 단색으로 채워진">
            <a:extLst>
              <a:ext uri="{FF2B5EF4-FFF2-40B4-BE49-F238E27FC236}">
                <a16:creationId xmlns:a16="http://schemas.microsoft.com/office/drawing/2014/main" id="{47BB9A6D-DF4A-4DB1-B336-7C3EA47A8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3210" y="1742836"/>
            <a:ext cx="1165888" cy="1165888"/>
          </a:xfrm>
          <a:prstGeom prst="rect">
            <a:avLst/>
          </a:prstGeom>
        </p:spPr>
      </p:pic>
      <p:pic>
        <p:nvPicPr>
          <p:cNvPr id="23" name="그래픽 22" descr="남성 사무직 근로자 단색으로 채워진">
            <a:extLst>
              <a:ext uri="{FF2B5EF4-FFF2-40B4-BE49-F238E27FC236}">
                <a16:creationId xmlns:a16="http://schemas.microsoft.com/office/drawing/2014/main" id="{0B7CA141-BD53-4D0F-9CFC-BAEAED304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2017" y="1737296"/>
            <a:ext cx="1165888" cy="11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216A66-4F4C-48F8-A71A-8F169C8C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2" y="1362851"/>
            <a:ext cx="6579377" cy="357371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126352" y="956930"/>
            <a:ext cx="5065647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로그인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384563" y="1083004"/>
          <a:ext cx="4549223" cy="477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5322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90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856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이름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32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할 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16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할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19289"/>
                  </a:ext>
                </a:extLst>
              </a:tr>
              <a:tr h="1257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로그인 버튼</a:t>
                      </a:r>
                      <a:endParaRPr lang="en-US" altLang="ko-KR" sz="18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테이블을 통해 데이터 조회</a:t>
                      </a:r>
                      <a:endParaRPr lang="en-US" altLang="ko-KR" sz="18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일치하는 경우 → 로그인 진행</a:t>
                      </a:r>
                      <a:endParaRPr lang="en-US" altLang="ko-KR" sz="18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불일치 하는 경우 → </a:t>
                      </a:r>
                      <a:r>
                        <a:rPr lang="ko-KR" altLang="en-US" sz="1800" kern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경고창</a:t>
                      </a:r>
                      <a:r>
                        <a:rPr lang="ko-KR" altLang="en-US" sz="18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 실행</a:t>
                      </a:r>
                      <a:endParaRPr lang="en-US" altLang="ko-KR" sz="18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C1A7A5B9-11CA-449E-BAF6-7B7D0EBC908E}"/>
              </a:ext>
            </a:extLst>
          </p:cNvPr>
          <p:cNvSpPr/>
          <p:nvPr/>
        </p:nvSpPr>
        <p:spPr>
          <a:xfrm>
            <a:off x="967236" y="2853716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5B6AB6F-D800-423C-9CCE-A45C1E198757}"/>
              </a:ext>
            </a:extLst>
          </p:cNvPr>
          <p:cNvSpPr/>
          <p:nvPr/>
        </p:nvSpPr>
        <p:spPr>
          <a:xfrm>
            <a:off x="979745" y="3372398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760EA00-33BE-431D-BF68-2C7B46D957C0}"/>
              </a:ext>
            </a:extLst>
          </p:cNvPr>
          <p:cNvSpPr/>
          <p:nvPr/>
        </p:nvSpPr>
        <p:spPr>
          <a:xfrm>
            <a:off x="979745" y="3676821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87CA08-C272-41E3-87FE-2C40CBB95E97}"/>
              </a:ext>
            </a:extLst>
          </p:cNvPr>
          <p:cNvSpPr/>
          <p:nvPr/>
        </p:nvSpPr>
        <p:spPr>
          <a:xfrm>
            <a:off x="979745" y="4100339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4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CD26B80-73A3-40D9-B56B-849F167C8703}"/>
              </a:ext>
            </a:extLst>
          </p:cNvPr>
          <p:cNvSpPr/>
          <p:nvPr/>
        </p:nvSpPr>
        <p:spPr>
          <a:xfrm>
            <a:off x="9899374" y="62941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로그인페이지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6F90331-8C89-4083-B1D2-2CF9B0B20958}"/>
              </a:ext>
            </a:extLst>
          </p:cNvPr>
          <p:cNvGraphicFramePr>
            <a:graphicFrameLocks noGrp="1"/>
          </p:cNvGraphicFramePr>
          <p:nvPr/>
        </p:nvGraphicFramePr>
        <p:xfrm>
          <a:off x="118066" y="985505"/>
          <a:ext cx="11788185" cy="4378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9132">
                  <a:extLst>
                    <a:ext uri="{9D8B030D-6E8A-4147-A177-3AD203B41FA5}">
                      <a16:colId xmlns:a16="http://schemas.microsoft.com/office/drawing/2014/main" val="3046099948"/>
                    </a:ext>
                  </a:extLst>
                </a:gridCol>
                <a:gridCol w="1898502">
                  <a:extLst>
                    <a:ext uri="{9D8B030D-6E8A-4147-A177-3AD203B41FA5}">
                      <a16:colId xmlns:a16="http://schemas.microsoft.com/office/drawing/2014/main" val="2723538073"/>
                    </a:ext>
                  </a:extLst>
                </a:gridCol>
                <a:gridCol w="8210551">
                  <a:extLst>
                    <a:ext uri="{9D8B030D-6E8A-4147-A177-3AD203B41FA5}">
                      <a16:colId xmlns:a16="http://schemas.microsoft.com/office/drawing/2014/main" val="2558679472"/>
                    </a:ext>
                  </a:extLst>
                </a:gridCol>
              </a:tblGrid>
              <a:tr h="664678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164685"/>
                  </a:ext>
                </a:extLst>
              </a:tr>
              <a:tr h="6619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이름</a:t>
                      </a:r>
                      <a:r>
                        <a:rPr lang="en-US" altLang="ko-KR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i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&lt;h1 class="h3 mb-3 </a:t>
                      </a:r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fw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-normal"&gt;Please sign in&lt;/h1&gt;</a:t>
                      </a:r>
                      <a:endParaRPr lang="ko-KR" altLang="en-US" sz="1200" i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009764"/>
                  </a:ext>
                </a:extLst>
              </a:tr>
              <a:tr h="1235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할 </a:t>
                      </a:r>
                      <a:r>
                        <a:rPr lang="en-US" altLang="ko-KR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&lt;div class="form-floating"&gt;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&lt;input type="text" class="form-control" id="id" name="id"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placeholder="ID"&gt; &lt;label for="id"&gt;ID&lt;/label&gt;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  <a:endParaRPr lang="ko-KR" altLang="en-US" sz="1200" i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141032"/>
                  </a:ext>
                </a:extLst>
              </a:tr>
              <a:tr h="11771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 할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&lt;div class="form-floating"&gt;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&lt;input type="password" class="form-control" id="pass" name="pass"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placeholder="Password"&gt; &lt;label for="pass"&gt;Password&lt;/label&gt;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  <a:endParaRPr lang="ko-KR" altLang="en-US" sz="1200" i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22744"/>
                  </a:ext>
                </a:extLst>
              </a:tr>
              <a:tr h="4812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로그인 버튼</a:t>
                      </a:r>
                      <a:endParaRPr lang="en-US" altLang="ko-KR" sz="1200" i="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i="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200" i="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i="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테이블을 통해 </a:t>
                      </a:r>
                      <a:endParaRPr lang="en-US" altLang="ko-KR" sz="1200" i="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i="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데이터 조회</a:t>
                      </a:r>
                      <a:endParaRPr lang="en-US" altLang="ko-KR" sz="1200" i="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&lt;button class="w-100 </a:t>
                      </a:r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-lg </a:t>
                      </a:r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-primary" type="submit"&gt;Sign in&lt;/button&gt;</a:t>
                      </a:r>
                      <a:endParaRPr lang="en-US" altLang="ko-KR" sz="1200" i="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96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03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05AFAED-540F-4830-895F-BF18DB56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" y="2816894"/>
            <a:ext cx="3617520" cy="26311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126352" y="956930"/>
            <a:ext cx="5065647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839645" y="111943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채팅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384563" y="1083003"/>
          <a:ext cx="4549223" cy="5663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5322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958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50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손님 채팅 페이지 안내 문구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15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채팅을 위한 텍스트 입력란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8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 입력 후 메시지 전송버튼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(enter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키도 가능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19289"/>
                  </a:ext>
                </a:extLst>
              </a:tr>
              <a:tr h="781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전송한 텍스트가 표시되는 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 </a:t>
                      </a:r>
                      <a:r>
                        <a:rPr lang="ko-KR" altLang="en-US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표기란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06272"/>
                  </a:ext>
                </a:extLst>
              </a:tr>
              <a:tr h="996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서버 연결 내용 텍스트 출력</a:t>
                      </a:r>
                      <a:endParaRPr lang="en-US" altLang="ko-KR" sz="14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연결되지 않은 경우 에러 출력</a:t>
                      </a:r>
                      <a:endParaRPr lang="en-US" altLang="ko-KR" sz="14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전송 된 텍스트 내용</a:t>
                      </a:r>
                      <a:endParaRPr lang="en-US" altLang="ko-KR" sz="14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보낸사람</a:t>
                      </a:r>
                      <a:r>
                        <a:rPr lang="en-US" altLang="ko-KR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) =&gt; [</a:t>
                      </a:r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전송내용</a:t>
                      </a:r>
                      <a:r>
                        <a:rPr lang="en-US" altLang="ko-KR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71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운영자 채팅 페이지 안내 문구</a:t>
                      </a:r>
                      <a:endParaRPr lang="en-US" altLang="ko-KR" sz="1400" kern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2855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68E60550-A270-4DD1-AC93-2FBB2E1E1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233" y="1072536"/>
            <a:ext cx="3319408" cy="23813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A78428-B7D2-4B8A-BF7F-33B2513F0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462" y="3685101"/>
            <a:ext cx="3319409" cy="280170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30D0FE5-6C4E-4C6F-A058-DDDEDF20C2F0}"/>
              </a:ext>
            </a:extLst>
          </p:cNvPr>
          <p:cNvSpPr/>
          <p:nvPr/>
        </p:nvSpPr>
        <p:spPr>
          <a:xfrm>
            <a:off x="3646167" y="1517977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BB3F46-1114-4EA1-95D2-0B4D9EDC3357}"/>
              </a:ext>
            </a:extLst>
          </p:cNvPr>
          <p:cNvSpPr/>
          <p:nvPr/>
        </p:nvSpPr>
        <p:spPr>
          <a:xfrm>
            <a:off x="3650456" y="1788595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36F1AA-C6B5-4B24-B92A-8CA4DDE1EC79}"/>
              </a:ext>
            </a:extLst>
          </p:cNvPr>
          <p:cNvSpPr/>
          <p:nvPr/>
        </p:nvSpPr>
        <p:spPr>
          <a:xfrm>
            <a:off x="5980412" y="2148893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EE1A91-EA49-438A-8CF9-7A582C76F5E7}"/>
              </a:ext>
            </a:extLst>
          </p:cNvPr>
          <p:cNvSpPr/>
          <p:nvPr/>
        </p:nvSpPr>
        <p:spPr>
          <a:xfrm>
            <a:off x="3646167" y="2552007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2C0B6B6-88EF-4DAB-88C9-FD5C0AA6C685}"/>
              </a:ext>
            </a:extLst>
          </p:cNvPr>
          <p:cNvSpPr/>
          <p:nvPr/>
        </p:nvSpPr>
        <p:spPr>
          <a:xfrm>
            <a:off x="5144463" y="1781503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B0F1D2-0C86-4AE4-9B5A-498F7BB1CAE5}"/>
              </a:ext>
            </a:extLst>
          </p:cNvPr>
          <p:cNvSpPr/>
          <p:nvPr/>
        </p:nvSpPr>
        <p:spPr>
          <a:xfrm>
            <a:off x="3728834" y="1992493"/>
            <a:ext cx="2185448" cy="389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918289B-409A-42E0-8656-863CCBD54EA1}"/>
              </a:ext>
            </a:extLst>
          </p:cNvPr>
          <p:cNvSpPr/>
          <p:nvPr/>
        </p:nvSpPr>
        <p:spPr>
          <a:xfrm>
            <a:off x="6353987" y="5259759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5CDE9E1-0252-4517-95DA-6C8801BF79E9}"/>
              </a:ext>
            </a:extLst>
          </p:cNvPr>
          <p:cNvSpPr/>
          <p:nvPr/>
        </p:nvSpPr>
        <p:spPr>
          <a:xfrm>
            <a:off x="3828152" y="5108368"/>
            <a:ext cx="2479734" cy="389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5D8ED4E-30AB-4713-AD3C-5CC311531094}"/>
              </a:ext>
            </a:extLst>
          </p:cNvPr>
          <p:cNvSpPr/>
          <p:nvPr/>
        </p:nvSpPr>
        <p:spPr>
          <a:xfrm>
            <a:off x="3663527" y="5685927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DE20076-E617-4F2D-A33A-978D0F7D9C11}"/>
              </a:ext>
            </a:extLst>
          </p:cNvPr>
          <p:cNvSpPr/>
          <p:nvPr/>
        </p:nvSpPr>
        <p:spPr>
          <a:xfrm>
            <a:off x="3663911" y="4877443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6F8D0DD-6001-45CD-89EB-C5274229BD27}"/>
              </a:ext>
            </a:extLst>
          </p:cNvPr>
          <p:cNvSpPr/>
          <p:nvPr/>
        </p:nvSpPr>
        <p:spPr>
          <a:xfrm>
            <a:off x="5403162" y="4860866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40B142E-967F-4F83-8B09-6B81478C29A8}"/>
              </a:ext>
            </a:extLst>
          </p:cNvPr>
          <p:cNvSpPr/>
          <p:nvPr/>
        </p:nvSpPr>
        <p:spPr>
          <a:xfrm>
            <a:off x="3675286" y="4569889"/>
            <a:ext cx="14649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CF87ED-B90D-49FD-B3DA-5DEB0E202E01}"/>
              </a:ext>
            </a:extLst>
          </p:cNvPr>
          <p:cNvSpPr/>
          <p:nvPr/>
        </p:nvSpPr>
        <p:spPr>
          <a:xfrm>
            <a:off x="3517102" y="2838231"/>
            <a:ext cx="134364" cy="180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6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관리자 상품 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90080" y="1482749"/>
          <a:ext cx="4922520" cy="5074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629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66222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048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59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코드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49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상품가격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2154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상품설명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640697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75371"/>
                  </a:ext>
                </a:extLst>
              </a:tr>
              <a:tr h="408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 입력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(ex. Smart Phone)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2739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87033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상태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450711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 선택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57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등록 버튼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유효성 검사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61342"/>
                  </a:ext>
                </a:extLst>
              </a:tr>
              <a:tr h="747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Korean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클릭 시 한글로 변환</a:t>
                      </a:r>
                      <a:endParaRPr lang="en-US" altLang="ko-KR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English 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클릭 시 영어로 변환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1781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64A0F2C-6610-4AC8-8E15-F8245D1D70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90" y="1559180"/>
            <a:ext cx="3790068" cy="51255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1675132" y="360397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BA1C-3EAE-4373-8C69-4895FF5673A7}"/>
              </a:ext>
            </a:extLst>
          </p:cNvPr>
          <p:cNvSpPr txBox="1"/>
          <p:nvPr/>
        </p:nvSpPr>
        <p:spPr>
          <a:xfrm>
            <a:off x="1675131" y="391745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CEC95-28CF-4BA3-A45D-44B7BAB66BC4}"/>
              </a:ext>
            </a:extLst>
          </p:cNvPr>
          <p:cNvSpPr txBox="1"/>
          <p:nvPr/>
        </p:nvSpPr>
        <p:spPr>
          <a:xfrm>
            <a:off x="2263807" y="431476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④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F2EC8-96A8-47E5-A527-299DF0E46319}"/>
              </a:ext>
            </a:extLst>
          </p:cNvPr>
          <p:cNvSpPr txBox="1"/>
          <p:nvPr/>
        </p:nvSpPr>
        <p:spPr>
          <a:xfrm>
            <a:off x="1675129" y="470412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AC99-98E3-4A33-9F19-6CD6B6E1F7CF}"/>
              </a:ext>
            </a:extLst>
          </p:cNvPr>
          <p:cNvSpPr txBox="1"/>
          <p:nvPr/>
        </p:nvSpPr>
        <p:spPr>
          <a:xfrm>
            <a:off x="1675129" y="500113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612FA-0FE9-4EA4-8523-6132C48F4BDD}"/>
              </a:ext>
            </a:extLst>
          </p:cNvPr>
          <p:cNvSpPr txBox="1"/>
          <p:nvPr/>
        </p:nvSpPr>
        <p:spPr>
          <a:xfrm>
            <a:off x="1675128" y="5374021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D5799B-123D-4229-B20A-C7459EB09EE8}"/>
              </a:ext>
            </a:extLst>
          </p:cNvPr>
          <p:cNvSpPr txBox="1"/>
          <p:nvPr/>
        </p:nvSpPr>
        <p:spPr>
          <a:xfrm>
            <a:off x="1675128" y="563535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⑧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400E30-3E01-4D13-8ED3-3A703802B63C}"/>
              </a:ext>
            </a:extLst>
          </p:cNvPr>
          <p:cNvSpPr txBox="1"/>
          <p:nvPr/>
        </p:nvSpPr>
        <p:spPr>
          <a:xfrm>
            <a:off x="467208" y="630528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7C6D70-B333-4F09-ADFE-A6D023B3C960}"/>
              </a:ext>
            </a:extLst>
          </p:cNvPr>
          <p:cNvSpPr txBox="1"/>
          <p:nvPr/>
        </p:nvSpPr>
        <p:spPr>
          <a:xfrm>
            <a:off x="1659142" y="3290500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2A9C-509F-4091-B46D-B5957DA5ECB8}"/>
              </a:ext>
            </a:extLst>
          </p:cNvPr>
          <p:cNvSpPr txBox="1"/>
          <p:nvPr/>
        </p:nvSpPr>
        <p:spPr>
          <a:xfrm>
            <a:off x="2240500" y="597050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859E77-DA79-487D-B49C-21216BD19863}"/>
              </a:ext>
            </a:extLst>
          </p:cNvPr>
          <p:cNvSpPr txBox="1"/>
          <p:nvPr/>
        </p:nvSpPr>
        <p:spPr>
          <a:xfrm>
            <a:off x="3179172" y="3013501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⑪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9F35CB-530D-42EA-8B2E-65023F6E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66" y="1574171"/>
            <a:ext cx="2765525" cy="48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5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125650" y="1355578"/>
          <a:ext cx="11940700" cy="4889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6351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3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코드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productId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"/&gt;&lt;/label&gt;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productId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productId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43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pname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"/&gt;&lt;/label&gt;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pname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pname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760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상품가격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unitPrice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id="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unitPrice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unitPrice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328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상품설명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key="description"/&gt;&lt;/label&gt;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textarea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cols="50" rows="2" name="description" class="form-control"&gt;&lt;/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textarea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848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key="manufacturer"/&gt;&lt;/label&gt;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name="manufacturer"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720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 입력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(ex. Smart Phone)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key="category"/&gt;&lt;/label&gt;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name="category"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관리자 상품 등록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79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765055"/>
              </p:ext>
            </p:extLst>
          </p:nvPr>
        </p:nvGraphicFramePr>
        <p:xfrm>
          <a:off x="125650" y="1087321"/>
          <a:ext cx="11940700" cy="5658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125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10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unitsInStock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type="text" name="manufacturer"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7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상태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key="condition"/&gt;&lt;/label&gt;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&lt;input type="radio" name="condition" value="New"&gt;&lt;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condition_New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&lt;input type="radio" name="condition" value="Old"&gt;&lt;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condition_Old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&lt;input type="radio" name="condition" value="Refurbished"&gt;&lt;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condition_Refurbished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  <a:tr h="7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 선택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X)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 ="col-sm-2"&gt;&lt;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productImage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type="file" name="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productImage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class="form-control"&gt;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3045"/>
                  </a:ext>
                </a:extLst>
              </a:tr>
              <a:tr h="1014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등록 버튼 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유효성 검사</a:t>
                      </a:r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-&gt; products Table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&lt;script type="text/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src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="./resources/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js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/addProduct_validation.js"&gt;&lt;/script&gt;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&lt;form name="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newProduct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action="/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/admincheck.do“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class="form-horizontal" method="post"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enctype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="multipart/form-data"&gt;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 ="submit" class="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-primary" value="&lt;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fmt:message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key="button"/&gt;" onclick="return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CheckAddProduct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()"&gt;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216613"/>
                  </a:ext>
                </a:extLst>
              </a:tr>
              <a:tr h="774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Korean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클릭 시 한글로 변환</a:t>
                      </a:r>
                      <a:endParaRPr lang="en-US" altLang="ko-KR" sz="12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English </a:t>
                      </a:r>
                      <a:r>
                        <a:rPr lang="ko-KR" altLang="en-US" sz="1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클릭 시 영어로 변환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it-IT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&lt;%@ taglib prefix="fmt" uri="http://java.sun.com/jsp/jstl/fmt" %&gt;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="?language=ko"&gt;Korean&lt;/a&gt;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="?language=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"&gt;English&lt;/a&gt;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44921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관리자 상품 등록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7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6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상품 목록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상세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54024" y="1266477"/>
          <a:ext cx="4922520" cy="5418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34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20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06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38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1, 13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상품의 이미지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05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2, 6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314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3, 7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2154"/>
                  </a:ext>
                </a:extLst>
              </a:tr>
              <a:tr h="314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4, 12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640697"/>
                  </a:ext>
                </a:extLst>
              </a:tr>
              <a:tr h="476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상품의 상세 정보로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75371"/>
                  </a:ext>
                </a:extLst>
              </a:tr>
              <a:tr h="413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2739"/>
                  </a:ext>
                </a:extLst>
              </a:tr>
              <a:tr h="326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87033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450711"/>
                  </a:ext>
                </a:extLst>
              </a:tr>
              <a:tr h="494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27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 버튼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61342"/>
                  </a:ext>
                </a:extLst>
              </a:tr>
              <a:tr h="409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17815"/>
                  </a:ext>
                </a:extLst>
              </a:tr>
              <a:tr h="528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29017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D23CA47-A9AE-495B-B4E0-43FA88F0D8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65" y="1057424"/>
            <a:ext cx="5245275" cy="3239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2064823" y="2365836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1725615" y="3246133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BA1C-3EAE-4373-8C69-4895FF5673A7}"/>
              </a:ext>
            </a:extLst>
          </p:cNvPr>
          <p:cNvSpPr txBox="1"/>
          <p:nvPr/>
        </p:nvSpPr>
        <p:spPr>
          <a:xfrm>
            <a:off x="483618" y="334748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CEC95-28CF-4BA3-A45D-44B7BAB66BC4}"/>
              </a:ext>
            </a:extLst>
          </p:cNvPr>
          <p:cNvSpPr txBox="1"/>
          <p:nvPr/>
        </p:nvSpPr>
        <p:spPr>
          <a:xfrm>
            <a:off x="1776437" y="3732071"/>
            <a:ext cx="27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518565-E851-46BF-A35A-D1BB58DA2261}"/>
              </a:ext>
            </a:extLst>
          </p:cNvPr>
          <p:cNvSpPr/>
          <p:nvPr/>
        </p:nvSpPr>
        <p:spPr>
          <a:xfrm>
            <a:off x="1227374" y="3347485"/>
            <a:ext cx="431066" cy="120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chemeClr val="accent4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66B34-6771-4101-ACFB-A49574E6D63F}"/>
              </a:ext>
            </a:extLst>
          </p:cNvPr>
          <p:cNvSpPr txBox="1"/>
          <p:nvPr/>
        </p:nvSpPr>
        <p:spPr>
          <a:xfrm>
            <a:off x="1658440" y="351146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2ACCE9-C3B7-4950-9F58-8D927BAC4B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618" y="4080779"/>
            <a:ext cx="5481320" cy="2716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7F2EC8-96A8-47E5-A527-299DF0E46319}"/>
              </a:ext>
            </a:extLst>
          </p:cNvPr>
          <p:cNvSpPr txBox="1"/>
          <p:nvPr/>
        </p:nvSpPr>
        <p:spPr>
          <a:xfrm>
            <a:off x="3332841" y="487550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AC99-98E3-4A33-9F19-6CD6B6E1F7CF}"/>
              </a:ext>
            </a:extLst>
          </p:cNvPr>
          <p:cNvSpPr txBox="1"/>
          <p:nvPr/>
        </p:nvSpPr>
        <p:spPr>
          <a:xfrm>
            <a:off x="4540014" y="5009763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612FA-0FE9-4EA4-8523-6132C48F4BDD}"/>
              </a:ext>
            </a:extLst>
          </p:cNvPr>
          <p:cNvSpPr txBox="1"/>
          <p:nvPr/>
        </p:nvSpPr>
        <p:spPr>
          <a:xfrm>
            <a:off x="3240620" y="516107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⑧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D5799B-123D-4229-B20A-C7459EB09EE8}"/>
              </a:ext>
            </a:extLst>
          </p:cNvPr>
          <p:cNvSpPr txBox="1"/>
          <p:nvPr/>
        </p:nvSpPr>
        <p:spPr>
          <a:xfrm>
            <a:off x="3200164" y="5331799"/>
            <a:ext cx="25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400E30-3E01-4D13-8ED3-3A703802B63C}"/>
              </a:ext>
            </a:extLst>
          </p:cNvPr>
          <p:cNvSpPr txBox="1"/>
          <p:nvPr/>
        </p:nvSpPr>
        <p:spPr>
          <a:xfrm>
            <a:off x="3146002" y="5554987"/>
            <a:ext cx="3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⑪</a:t>
            </a:r>
          </a:p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7C6D70-B333-4F09-ADFE-A6D023B3C960}"/>
              </a:ext>
            </a:extLst>
          </p:cNvPr>
          <p:cNvSpPr txBox="1"/>
          <p:nvPr/>
        </p:nvSpPr>
        <p:spPr>
          <a:xfrm>
            <a:off x="738757" y="591454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F52E64-5487-4DD3-A44F-50BC2A38253B}"/>
              </a:ext>
            </a:extLst>
          </p:cNvPr>
          <p:cNvSpPr txBox="1"/>
          <p:nvPr/>
        </p:nvSpPr>
        <p:spPr>
          <a:xfrm>
            <a:off x="2824788" y="6155219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2A9C-509F-4091-B46D-B5957DA5ECB8}"/>
              </a:ext>
            </a:extLst>
          </p:cNvPr>
          <p:cNvSpPr txBox="1"/>
          <p:nvPr/>
        </p:nvSpPr>
        <p:spPr>
          <a:xfrm>
            <a:off x="3325949" y="541648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859E77-DA79-487D-B49C-21216BD19863}"/>
              </a:ext>
            </a:extLst>
          </p:cNvPr>
          <p:cNvSpPr txBox="1"/>
          <p:nvPr/>
        </p:nvSpPr>
        <p:spPr>
          <a:xfrm>
            <a:off x="3235975" y="5716570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⑫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C61818-6BD1-4BB3-9735-9F4D6660DED2}"/>
              </a:ext>
            </a:extLst>
          </p:cNvPr>
          <p:cNvSpPr txBox="1"/>
          <p:nvPr/>
        </p:nvSpPr>
        <p:spPr>
          <a:xfrm>
            <a:off x="3678286" y="616253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A44E68-5A38-4572-916C-B3DBA89D8FCD}"/>
              </a:ext>
            </a:extLst>
          </p:cNvPr>
          <p:cNvSpPr txBox="1"/>
          <p:nvPr/>
        </p:nvSpPr>
        <p:spPr>
          <a:xfrm>
            <a:off x="3224278" y="6162539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⑮</a:t>
            </a:r>
          </a:p>
        </p:txBody>
      </p:sp>
    </p:spTree>
    <p:extLst>
      <p:ext uri="{BB962C8B-B14F-4D97-AF65-F5344CB8AC3E}">
        <p14:creationId xmlns:p14="http://schemas.microsoft.com/office/powerpoint/2010/main" val="1616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125650" y="1305244"/>
          <a:ext cx="11940700" cy="5222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8857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59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1, 13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상품의 이미지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img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src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="/upload/&lt;%=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product.getFilename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()%&gt;" style="width: 100%"&gt;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71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2, 6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&lt;h3&gt;&lt;%=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product.getPname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()%&gt;&lt;/h3&gt;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788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3, 7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product.getDescription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()%&gt;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85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4, 12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product.getUnitPrice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()%&gt;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880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상품의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상세 정보로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product.jsp?id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=&lt;%=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product.getProductId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()%&gt;" 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             class="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-secondary" role="button"&gt;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상세 정보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&amp;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raquo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;&lt;/a&gt;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747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&lt;p&gt;&lt;b&gt;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코드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&lt;/b&gt;:&lt;span class="badge-danger"&gt;&lt;%=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product.getProductId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()%&gt;&lt;/span&gt;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상품 목록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상세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68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094371"/>
              </p:ext>
            </p:extLst>
          </p:nvPr>
        </p:nvGraphicFramePr>
        <p:xfrm>
          <a:off x="125650" y="1262591"/>
          <a:ext cx="11940700" cy="53651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69590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889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&lt;p&gt;&lt;b&gt;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&lt;/b&gt; : &lt;%=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product.getManufacturer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 %&gt;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75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&lt;p&gt;&lt;b&gt;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&lt;/b&gt; : &lt;%=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product.getCategory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 %&gt;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  <a:tr h="75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&lt;p&gt;&lt;b&gt;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재고 수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&lt;/b&gt; : &lt;%=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product.getUnitsInStock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 %&gt;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3045"/>
                  </a:ext>
                </a:extLst>
              </a:tr>
              <a:tr h="75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추가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-&gt; carts Table</a:t>
                      </a:r>
                      <a:r>
                        <a:rPr lang="ko-KR" altLang="en-US" sz="13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&lt;form name="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addForm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action="../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addcart.do?productId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=&lt;%=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product.getProductId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()%&gt;" method="post"&gt;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="#" class="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-info" onclick="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addToCart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()"&gt;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주문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&amp;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raquo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;&lt;/a&gt;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cart.jsp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-warning"&gt;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&amp;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raquo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;&lt;/a&gt;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products.jsp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-secondary"&gt;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&amp;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raquo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;&lt;/a&gt;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&lt;/form&gt;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216613"/>
                  </a:ext>
                </a:extLst>
              </a:tr>
              <a:tr h="75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449211"/>
                  </a:ext>
                </a:extLst>
              </a:tr>
              <a:tr h="75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70354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454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상품 목록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상세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4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89845D5-5384-4038-8B5D-4245456B72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57" y="1566344"/>
            <a:ext cx="5981869" cy="43399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6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장바구니 추가 및 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55531" y="1566344"/>
          <a:ext cx="4922520" cy="4495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34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20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503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8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상품들 장바구니에서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02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406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 상품들의 상품명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2154"/>
                  </a:ext>
                </a:extLst>
              </a:tr>
              <a:tr h="38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 상품들의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640697"/>
                  </a:ext>
                </a:extLst>
              </a:tr>
              <a:tr h="552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 상품들의 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75371"/>
                  </a:ext>
                </a:extLst>
              </a:tr>
              <a:tr h="38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 특정 상품의 가격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2739"/>
                  </a:ext>
                </a:extLst>
              </a:tr>
              <a:tr h="38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해당하는 상품 장바구니에서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87033"/>
                  </a:ext>
                </a:extLst>
              </a:tr>
              <a:tr h="38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 모든 상품의 가격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450711"/>
                  </a:ext>
                </a:extLst>
              </a:tr>
              <a:tr h="38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1083506" y="3198457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5695877" y="3131397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BA1C-3EAE-4373-8C69-4895FF5673A7}"/>
              </a:ext>
            </a:extLst>
          </p:cNvPr>
          <p:cNvSpPr txBox="1"/>
          <p:nvPr/>
        </p:nvSpPr>
        <p:spPr>
          <a:xfrm>
            <a:off x="941174" y="376896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CEC95-28CF-4BA3-A45D-44B7BAB66BC4}"/>
              </a:ext>
            </a:extLst>
          </p:cNvPr>
          <p:cNvSpPr txBox="1"/>
          <p:nvPr/>
        </p:nvSpPr>
        <p:spPr>
          <a:xfrm>
            <a:off x="3256396" y="3814257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F2EC8-96A8-47E5-A527-299DF0E46319}"/>
              </a:ext>
            </a:extLst>
          </p:cNvPr>
          <p:cNvSpPr txBox="1"/>
          <p:nvPr/>
        </p:nvSpPr>
        <p:spPr>
          <a:xfrm>
            <a:off x="4165254" y="381045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AC99-98E3-4A33-9F19-6CD6B6E1F7CF}"/>
              </a:ext>
            </a:extLst>
          </p:cNvPr>
          <p:cNvSpPr txBox="1"/>
          <p:nvPr/>
        </p:nvSpPr>
        <p:spPr>
          <a:xfrm>
            <a:off x="5519709" y="409125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612FA-0FE9-4EA4-8523-6132C48F4BDD}"/>
              </a:ext>
            </a:extLst>
          </p:cNvPr>
          <p:cNvSpPr txBox="1"/>
          <p:nvPr/>
        </p:nvSpPr>
        <p:spPr>
          <a:xfrm>
            <a:off x="4256599" y="486026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⑧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D5799B-123D-4229-B20A-C7459EB09EE8}"/>
              </a:ext>
            </a:extLst>
          </p:cNvPr>
          <p:cNvSpPr txBox="1"/>
          <p:nvPr/>
        </p:nvSpPr>
        <p:spPr>
          <a:xfrm>
            <a:off x="1330367" y="5278256"/>
            <a:ext cx="25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⑨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518565-E851-46BF-A35A-D1BB58DA2261}"/>
              </a:ext>
            </a:extLst>
          </p:cNvPr>
          <p:cNvSpPr/>
          <p:nvPr/>
        </p:nvSpPr>
        <p:spPr>
          <a:xfrm>
            <a:off x="5075921" y="5622067"/>
            <a:ext cx="309827" cy="60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chemeClr val="accent4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66B34-6771-4101-ACFB-A49574E6D63F}"/>
              </a:ext>
            </a:extLst>
          </p:cNvPr>
          <p:cNvSpPr txBox="1"/>
          <p:nvPr/>
        </p:nvSpPr>
        <p:spPr>
          <a:xfrm>
            <a:off x="1991879" y="381045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36451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동기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67236" y="1532432"/>
            <a:ext cx="10635484" cy="3029933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4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1012244" y="4958554"/>
            <a:ext cx="9919916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코로나 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19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로 인한 재택근무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재택교육이 활성화되면서 필수품으로 자리잡은 것은 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노트북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pc,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태블릿 등 전자기기이다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언택트 시대에 맞게 오프라인보다 온라인으로 중고품</a:t>
            </a:r>
            <a:r>
              <a:rPr lang="en-US" altLang="ko-KR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sz="16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신제품 등 구매가 증가하고 있는 추세이므로</a:t>
            </a:r>
            <a:endParaRPr lang="en-US" altLang="ko-KR" sz="16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accent4">
                    <a:lumMod val="50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전자기기 웹 사이트에서 온라인상으로 물건을 쉽게 구매할 수 있도록 사이트를 제작하고자 한다</a:t>
            </a:r>
            <a:r>
              <a:rPr lang="en-US" altLang="ko-KR" sz="1600">
                <a:solidFill>
                  <a:schemeClr val="accent4">
                    <a:lumMod val="50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A6D6D4-7734-4DEA-A5C2-3856138D97AD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748A383-06BA-4485-93FD-5601F56CBA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326" y="1829454"/>
            <a:ext cx="4712017" cy="1406906"/>
          </a:xfrm>
          <a:prstGeom prst="rect">
            <a:avLst/>
          </a:prstGeom>
          <a:ln>
            <a:solidFill>
              <a:srgbClr val="343939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D080FDF-6885-40C2-B1D2-21B7B872F8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556" y="3042633"/>
            <a:ext cx="4836160" cy="1269492"/>
          </a:xfrm>
          <a:prstGeom prst="rect">
            <a:avLst/>
          </a:prstGeom>
          <a:ln>
            <a:solidFill>
              <a:srgbClr val="343939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CB01BE8-F185-499E-9767-DFFF36BAD8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377" y="2053660"/>
            <a:ext cx="5258028" cy="1147055"/>
          </a:xfrm>
          <a:prstGeom prst="rect">
            <a:avLst/>
          </a:prstGeom>
          <a:ln>
            <a:solidFill>
              <a:srgbClr val="343939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5623AD-6F8B-4FB7-930B-7C7ED4CA6BB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383" y="3069646"/>
            <a:ext cx="5067982" cy="1390897"/>
          </a:xfrm>
          <a:prstGeom prst="rect">
            <a:avLst/>
          </a:prstGeom>
          <a:ln>
            <a:solidFill>
              <a:srgbClr val="343939"/>
            </a:solidFill>
          </a:ln>
        </p:spPr>
      </p:pic>
    </p:spTree>
    <p:extLst>
      <p:ext uri="{BB962C8B-B14F-4D97-AF65-F5344CB8AC3E}">
        <p14:creationId xmlns:p14="http://schemas.microsoft.com/office/powerpoint/2010/main" val="134079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33366"/>
              </p:ext>
            </p:extLst>
          </p:nvPr>
        </p:nvGraphicFramePr>
        <p:xfrm>
          <a:off x="125650" y="1571067"/>
          <a:ext cx="11940700" cy="4971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8408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85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상품들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장바구니에서 삭제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-&gt; carts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Table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="../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/deletecart.do" class="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-danger"&gt;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삭제하기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854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="../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/shippinginfo.do" class="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-success"&gt;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주문하기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75281"/>
                  </a:ext>
                </a:extLst>
              </a:tr>
              <a:tr h="85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상품들의 상품명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cart.getProductId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 %&gt;&lt;/td&gt;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856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상품들의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cart.getTotalPrice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()/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cart.getProductCount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()%&gt;&lt;/td&gt;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958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상품들의 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&lt;td&gt;&lt;%=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cart.getProductCount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 %&gt;&lt;/td&gt;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장바구니 추가 및 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5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210740"/>
              </p:ext>
            </p:extLst>
          </p:nvPr>
        </p:nvGraphicFramePr>
        <p:xfrm>
          <a:off x="125650" y="1355578"/>
          <a:ext cx="11940700" cy="5063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529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4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특정 상품의 가격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&lt;td&gt;&lt;%=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cart.getTotalPrice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 %&gt;&lt;/td&gt;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96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해당하는 상품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장바구니에서 삭제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-&gt; carts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Table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="../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removecart.do?id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=&lt;%=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cart.getProductId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()%&gt;"class="badge badge-danger"&gt;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96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내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상품의 가격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int sum=0;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for(int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=0;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cartlist.size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();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++){ 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Cart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cartlist.get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sum +=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cart.getTotalPrice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  <a:b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th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&gt;&lt;%=sum %&gt;&lt;/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th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90503"/>
                  </a:ext>
                </a:extLst>
              </a:tr>
              <a:tr h="817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상품목록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products.jsp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-secondary"&gt; &amp;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laquo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;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쇼핑 계속하기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4405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장바구니 추가 및 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6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88E266E-D660-47D4-AC7F-EA24A1B6C7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429" y="1244920"/>
            <a:ext cx="5209101" cy="51588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28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정보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주문 정보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08625" y="1503248"/>
          <a:ext cx="4922520" cy="4397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398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958532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387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82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수신자 명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: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54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2,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당일 날짜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변경불가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512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: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연락처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2154"/>
                  </a:ext>
                </a:extLst>
              </a:tr>
              <a:tr h="568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: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우편번호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640697"/>
                  </a:ext>
                </a:extLst>
              </a:tr>
              <a:tr h="568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: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75371"/>
                  </a:ext>
                </a:extLst>
              </a:tr>
              <a:tr h="35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2739"/>
                  </a:ext>
                </a:extLst>
              </a:tr>
              <a:tr h="568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정보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87033"/>
                  </a:ext>
                </a:extLst>
              </a:tr>
              <a:tr h="35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취소 페이지로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4507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2909349" y="3342128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2879210" y="379590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BA1C-3EAE-4373-8C69-4895FF5673A7}"/>
              </a:ext>
            </a:extLst>
          </p:cNvPr>
          <p:cNvSpPr txBox="1"/>
          <p:nvPr/>
        </p:nvSpPr>
        <p:spPr>
          <a:xfrm>
            <a:off x="2879210" y="4185580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CEC95-28CF-4BA3-A45D-44B7BAB66BC4}"/>
              </a:ext>
            </a:extLst>
          </p:cNvPr>
          <p:cNvSpPr txBox="1"/>
          <p:nvPr/>
        </p:nvSpPr>
        <p:spPr>
          <a:xfrm>
            <a:off x="3762686" y="5257614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F2EC8-96A8-47E5-A527-299DF0E46319}"/>
              </a:ext>
            </a:extLst>
          </p:cNvPr>
          <p:cNvSpPr txBox="1"/>
          <p:nvPr/>
        </p:nvSpPr>
        <p:spPr>
          <a:xfrm>
            <a:off x="854040" y="598906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AC99-98E3-4A33-9F19-6CD6B6E1F7CF}"/>
              </a:ext>
            </a:extLst>
          </p:cNvPr>
          <p:cNvSpPr txBox="1"/>
          <p:nvPr/>
        </p:nvSpPr>
        <p:spPr>
          <a:xfrm>
            <a:off x="1122687" y="5982393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612FA-0FE9-4EA4-8523-6132C48F4BDD}"/>
              </a:ext>
            </a:extLst>
          </p:cNvPr>
          <p:cNvSpPr txBox="1"/>
          <p:nvPr/>
        </p:nvSpPr>
        <p:spPr>
          <a:xfrm>
            <a:off x="1475024" y="5982393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⑧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66B34-6771-4101-ACFB-A49574E6D63F}"/>
              </a:ext>
            </a:extLst>
          </p:cNvPr>
          <p:cNvSpPr txBox="1"/>
          <p:nvPr/>
        </p:nvSpPr>
        <p:spPr>
          <a:xfrm>
            <a:off x="2879210" y="4803679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80178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127591" y="1068873"/>
          <a:ext cx="11940700" cy="5637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37381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37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수신자 명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수신자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name="name" type="text" class="form-control" value=&lt;%=name%&gt;&gt;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83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당일 날짜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변경불가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shippingDate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type="text" class="form-control" value=&lt;%=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shipping_date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%&gt;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readonly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790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</a:t>
                      </a:r>
                    </a:p>
                    <a:p>
                      <a:pPr algn="ctr" latinLnBrk="1"/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연락처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phoneNum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type="text" class="form-control" value=&lt;%=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phoneNum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%&gt;&gt;(010-XXXX-XXXX)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809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</a:t>
                      </a:r>
                    </a:p>
                    <a:p>
                      <a:pPr algn="ctr" latinLnBrk="1"/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우편번호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zipCode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type="text" class="form-control" value=&lt;%=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zipCode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%&gt;&gt;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821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default </a:t>
                      </a:r>
                    </a:p>
                    <a:p>
                      <a:pPr algn="ctr" latinLnBrk="1"/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사용자 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name="address" type="text" class="form-control" value=&lt;%=address %&gt;&gt;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  <a:tr h="53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&lt;form action="./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orderConfirmation.jsp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class="form-horizontal" method="post"&gt;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cart.jsp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-secondary" role="button"&gt;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이전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type="submit" class="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-primary" value="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"/&gt;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checkOutCancelled.jsp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-secondary" role="button"&gt;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&lt;/form&gt;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611082"/>
                  </a:ext>
                </a:extLst>
              </a:tr>
              <a:tr h="53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정보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1982"/>
                  </a:ext>
                </a:extLst>
              </a:tr>
              <a:tr h="53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취소 페이지로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81586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상품 목록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상세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97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1A6AFA1-778A-46D7-BD1E-2CE5C81E26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287" y="1201684"/>
            <a:ext cx="5914107" cy="521054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28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정보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주문 정보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56524" y="1026277"/>
          <a:ext cx="4922520" cy="5754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398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958532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36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83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수신자 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77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우편번호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425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2154"/>
                  </a:ext>
                </a:extLst>
              </a:tr>
              <a:tr h="471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연락처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640697"/>
                  </a:ext>
                </a:extLst>
              </a:tr>
              <a:tr h="471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배송일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75371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 </a:t>
                      </a:r>
                      <a:r>
                        <a:rPr lang="ko-KR" altLang="en-US" sz="1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상품아이디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2739"/>
                  </a:ext>
                </a:extLst>
              </a:tr>
              <a:tr h="471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 상품 각각의 개수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87033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 상품 각각의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450711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 상품 각각의 가격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97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 상품의 총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61342"/>
                  </a:ext>
                </a:extLst>
              </a:tr>
              <a:tr h="328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17815"/>
                  </a:ext>
                </a:extLst>
              </a:tr>
              <a:tr h="492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완료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삭제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추가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재고 수 감소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290174"/>
                  </a:ext>
                </a:extLst>
              </a:tr>
              <a:tr h="492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취소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335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1835409" y="3602424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2027778" y="3757355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BA1C-3EAE-4373-8C69-4895FF5673A7}"/>
              </a:ext>
            </a:extLst>
          </p:cNvPr>
          <p:cNvSpPr txBox="1"/>
          <p:nvPr/>
        </p:nvSpPr>
        <p:spPr>
          <a:xfrm>
            <a:off x="1871300" y="3946409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CEC95-28CF-4BA3-A45D-44B7BAB66BC4}"/>
              </a:ext>
            </a:extLst>
          </p:cNvPr>
          <p:cNvSpPr txBox="1"/>
          <p:nvPr/>
        </p:nvSpPr>
        <p:spPr>
          <a:xfrm>
            <a:off x="4295668" y="363663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F2EC8-96A8-47E5-A527-299DF0E46319}"/>
              </a:ext>
            </a:extLst>
          </p:cNvPr>
          <p:cNvSpPr txBox="1"/>
          <p:nvPr/>
        </p:nvSpPr>
        <p:spPr>
          <a:xfrm>
            <a:off x="1949876" y="432853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AC99-98E3-4A33-9F19-6CD6B6E1F7CF}"/>
              </a:ext>
            </a:extLst>
          </p:cNvPr>
          <p:cNvSpPr txBox="1"/>
          <p:nvPr/>
        </p:nvSpPr>
        <p:spPr>
          <a:xfrm>
            <a:off x="2664691" y="437664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612FA-0FE9-4EA4-8523-6132C48F4BDD}"/>
              </a:ext>
            </a:extLst>
          </p:cNvPr>
          <p:cNvSpPr txBox="1"/>
          <p:nvPr/>
        </p:nvSpPr>
        <p:spPr>
          <a:xfrm>
            <a:off x="3677633" y="437664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⑧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D5799B-123D-4229-B20A-C7459EB09EE8}"/>
              </a:ext>
            </a:extLst>
          </p:cNvPr>
          <p:cNvSpPr txBox="1"/>
          <p:nvPr/>
        </p:nvSpPr>
        <p:spPr>
          <a:xfrm>
            <a:off x="4778475" y="4398881"/>
            <a:ext cx="25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400E30-3E01-4D13-8ED3-3A703802B63C}"/>
              </a:ext>
            </a:extLst>
          </p:cNvPr>
          <p:cNvSpPr txBox="1"/>
          <p:nvPr/>
        </p:nvSpPr>
        <p:spPr>
          <a:xfrm>
            <a:off x="1371021" y="6157462"/>
            <a:ext cx="3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⑪</a:t>
            </a:r>
          </a:p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7C6D70-B333-4F09-ADFE-A6D023B3C960}"/>
              </a:ext>
            </a:extLst>
          </p:cNvPr>
          <p:cNvSpPr txBox="1"/>
          <p:nvPr/>
        </p:nvSpPr>
        <p:spPr>
          <a:xfrm>
            <a:off x="2302213" y="6187045"/>
            <a:ext cx="362478" cy="28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C2A9C-509F-4091-B46D-B5957DA5ECB8}"/>
              </a:ext>
            </a:extLst>
          </p:cNvPr>
          <p:cNvSpPr txBox="1"/>
          <p:nvPr/>
        </p:nvSpPr>
        <p:spPr>
          <a:xfrm>
            <a:off x="4789007" y="5486017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859E77-DA79-487D-B49C-21216BD19863}"/>
              </a:ext>
            </a:extLst>
          </p:cNvPr>
          <p:cNvSpPr txBox="1"/>
          <p:nvPr/>
        </p:nvSpPr>
        <p:spPr>
          <a:xfrm>
            <a:off x="1871300" y="617348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⑫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536926-5B23-4BC8-9D68-1EC69AC212C5}"/>
              </a:ext>
            </a:extLst>
          </p:cNvPr>
          <p:cNvSpPr/>
          <p:nvPr/>
        </p:nvSpPr>
        <p:spPr>
          <a:xfrm>
            <a:off x="1204147" y="5810017"/>
            <a:ext cx="3871192" cy="64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chemeClr val="accent4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66B34-6771-4101-ACFB-A49574E6D63F}"/>
              </a:ext>
            </a:extLst>
          </p:cNvPr>
          <p:cNvSpPr txBox="1"/>
          <p:nvPr/>
        </p:nvSpPr>
        <p:spPr>
          <a:xfrm>
            <a:off x="2223637" y="4078172"/>
            <a:ext cx="294036" cy="27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67570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127591" y="1306232"/>
          <a:ext cx="11940700" cy="4859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47667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6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수신자 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request.getParameter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("name") %&gt;&lt;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02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우편번호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request.getParameter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zipCode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") %&gt;&lt;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95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request.getParameter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("address") %&gt;&lt;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973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연락처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request.getParameter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phoneNum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") %&gt;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988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배송일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name="address" type="text" class="form-control" value=&lt;%=address %&gt;&gt;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상품 목록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상세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44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125650" y="1084555"/>
          <a:ext cx="11940700" cy="5406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2938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</a:t>
                      </a:r>
                      <a:r>
                        <a:rPr lang="ko-KR" altLang="en-US" sz="1300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en-US" altLang="ko-KR" sz="1300" spc="-15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&lt;%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int sum=0;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&lt;Cart&gt;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 (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&lt;Cart&gt;)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session.getAttribute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");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for(int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=0;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cartList.size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();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++){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cartList.get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sum +=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cart.getTotalPrice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%&gt;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&lt;tr&gt;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	&lt;td class="text-center"&gt;&lt;</a:t>
                      </a:r>
                      <a:r>
                        <a:rPr lang="en-US" altLang="ko-KR" sz="1400" spc="-15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em</a:t>
                      </a:r>
                      <a:r>
                        <a:rPr lang="en-US" altLang="ko-KR" sz="1400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&gt;&lt;%=</a:t>
                      </a:r>
                      <a:r>
                        <a:rPr lang="en-US" altLang="ko-KR" sz="1400" spc="-15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cart.getProductId</a:t>
                      </a:r>
                      <a:r>
                        <a:rPr lang="en-US" altLang="ko-KR" sz="1400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() %&gt;&lt;/</a:t>
                      </a:r>
                      <a:r>
                        <a:rPr lang="en-US" altLang="ko-KR" sz="1400" spc="-15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em</a:t>
                      </a:r>
                      <a:r>
                        <a:rPr lang="en-US" altLang="ko-KR" sz="1400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&gt;&lt;/td&gt;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	&lt;td class="text-center"&gt;&lt;%=</a:t>
                      </a:r>
                      <a:r>
                        <a:rPr lang="en-US" altLang="ko-KR" sz="1400" spc="-150" dirty="0" err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cart.getProductCount</a:t>
                      </a:r>
                      <a:r>
                        <a:rPr lang="en-US" altLang="ko-KR" sz="1400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() %&gt;&lt;/td&gt;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</a:t>
                      </a:r>
                      <a:r>
                        <a:rPr lang="en-US" altLang="ko-KR" sz="14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&lt;td class="text-center"&gt;&lt;%=</a:t>
                      </a:r>
                      <a:r>
                        <a:rPr lang="en-US" altLang="ko-KR" sz="1400" spc="-150" dirty="0" err="1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cart.getTotalPrice</a:t>
                      </a:r>
                      <a:r>
                        <a:rPr lang="en-US" altLang="ko-KR" sz="14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()/</a:t>
                      </a:r>
                      <a:r>
                        <a:rPr lang="en-US" altLang="ko-KR" sz="1400" spc="-150" dirty="0" err="1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cart.getProductCount</a:t>
                      </a:r>
                      <a:r>
                        <a:rPr lang="en-US" altLang="ko-KR" sz="14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() %&gt;</a:t>
                      </a:r>
                      <a:r>
                        <a:rPr lang="ko-KR" altLang="en-US" sz="14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4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&lt;/td&gt;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</a:t>
                      </a:r>
                      <a:r>
                        <a:rPr lang="en-US" altLang="ko-KR" sz="1400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&lt;td class="text-center"&gt;&lt;%=</a:t>
                      </a:r>
                      <a:r>
                        <a:rPr lang="en-US" altLang="ko-KR" sz="1400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cart.getTotalPrice</a:t>
                      </a:r>
                      <a:r>
                        <a:rPr lang="en-US" altLang="ko-KR" sz="1400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() %&gt;</a:t>
                      </a:r>
                      <a:r>
                        <a:rPr lang="ko-KR" altLang="en-US" sz="1400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400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&lt;/td&gt;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        &lt;/tr&gt;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&lt;% } %&gt;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611082"/>
                  </a:ext>
                </a:extLst>
              </a:tr>
              <a:tr h="711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각각의 </a:t>
                      </a:r>
                      <a:r>
                        <a:rPr lang="ko-KR" altLang="en-US" sz="1300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개수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1982"/>
                  </a:ext>
                </a:extLst>
              </a:tr>
              <a:tr h="711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각각의 </a:t>
                      </a:r>
                      <a:r>
                        <a:rPr lang="ko-KR" altLang="en-US" sz="13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각각의 </a:t>
                      </a:r>
                      <a:r>
                        <a:rPr lang="ko-KR" altLang="en-US" sz="1300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300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300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개수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466984"/>
                  </a:ext>
                </a:extLst>
              </a:tr>
              <a:tr h="711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장바구니에 존재하는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상품의 총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&lt;%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sum +=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cart.getTotalPrice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%&gt;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class="text-right"&gt;&lt;strong&gt;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총액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&lt;/strong&gt;&lt;/td&gt;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class="text-center text-danger"&gt;&lt;strong&gt;&lt;%=sum %&gt;&lt;/strong&gt;&lt;/td&gt;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05806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상품 목록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상세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89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811094"/>
              </p:ext>
            </p:extLst>
          </p:nvPr>
        </p:nvGraphicFramePr>
        <p:xfrm>
          <a:off x="127591" y="1722016"/>
          <a:ext cx="11940700" cy="3941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42347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4200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40789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79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페이지 이동 버튼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&lt;td&gt;&lt;a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="../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/shippinginfo.do" class="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-secondary" role="button"&gt;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이전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24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완료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장바구니 삭제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정보 추가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재고 수 감소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-&gt; cart Table, shipping Table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&lt;td&gt;&lt;form action="../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/addshippinginfo.do" method="post"&gt;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…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type="submit" class="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-success" value="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완료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130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취소 페이지 이동 버튼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&lt;td&gt;&lt;a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="./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checkOutCancelled.jsp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-secondary" role="button"&gt;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상품 목록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상세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8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28432A-194D-429E-9AB1-E7D33F4B39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590" y="1615309"/>
            <a:ext cx="5610737" cy="381276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28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주문 완료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주문 취소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6926945" y="2231101"/>
          <a:ext cx="4922520" cy="3196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34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20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6520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29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배송일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15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2, 3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페이지로 이동한다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1574595" y="4618060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791067" y="507414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A1AA31-3057-44D1-B86D-7AD482B9FE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9887" y="3694922"/>
            <a:ext cx="3229190" cy="3035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334C60-EBFA-4DDD-99C5-7BF57E1179D4}"/>
              </a:ext>
            </a:extLst>
          </p:cNvPr>
          <p:cNvSpPr txBox="1"/>
          <p:nvPr/>
        </p:nvSpPr>
        <p:spPr>
          <a:xfrm>
            <a:off x="3610144" y="635073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9954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127591" y="1661574"/>
          <a:ext cx="11940700" cy="3534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0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86539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561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545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전송 받은 배송일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 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주문은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request.getParameter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shippingDate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")%&gt;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배송될 예정입니다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2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2, 3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페이지로 이동한다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 &lt;a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="./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products.jsp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 class="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-secondary"&gt; &amp;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laquo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; 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주문 완료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주문 취소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34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C5AEC5-CD61-4FF1-B92C-0C8D66009297}"/>
              </a:ext>
            </a:extLst>
          </p:cNvPr>
          <p:cNvSpPr/>
          <p:nvPr/>
        </p:nvSpPr>
        <p:spPr>
          <a:xfrm>
            <a:off x="448395" y="1511594"/>
            <a:ext cx="2973815" cy="758549"/>
          </a:xfrm>
          <a:prstGeom prst="roundRect">
            <a:avLst/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A6D6D4-7734-4DEA-A5C2-3856138D97AD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83E6DD-A208-42AD-951F-C92820223877}"/>
              </a:ext>
            </a:extLst>
          </p:cNvPr>
          <p:cNvSpPr/>
          <p:nvPr/>
        </p:nvSpPr>
        <p:spPr>
          <a:xfrm>
            <a:off x="5967982" y="1474669"/>
            <a:ext cx="5740400" cy="4983335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증빙 자료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0734F7-25CA-4FC0-801C-1B8D2092AA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18" y="2625951"/>
            <a:ext cx="4626862" cy="25223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1E0FA7-8C8B-4C78-BF2C-BF7378652C7D}"/>
              </a:ext>
            </a:extLst>
          </p:cNvPr>
          <p:cNvSpPr txBox="1"/>
          <p:nvPr/>
        </p:nvSpPr>
        <p:spPr>
          <a:xfrm>
            <a:off x="483618" y="1474669"/>
            <a:ext cx="8243923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디지털</a:t>
            </a:r>
            <a:r>
              <a:rPr lang="en-US" altLang="ko-KR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가전 </a:t>
            </a:r>
            <a:r>
              <a:rPr lang="ko-KR" altLang="en-US" sz="1600" dirty="0" err="1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클릭량</a:t>
            </a:r>
            <a:r>
              <a:rPr lang="ko-KR" altLang="en-US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추이 </a:t>
            </a:r>
            <a:r>
              <a:rPr lang="en-US" altLang="ko-KR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(1</a:t>
            </a:r>
            <a:r>
              <a:rPr lang="ko-KR" altLang="en-US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년</a:t>
            </a:r>
            <a:r>
              <a:rPr lang="en-US" altLang="ko-KR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2021.04.11 ~ 2022.04.11</a:t>
            </a:r>
            <a:endParaRPr lang="ko-KR" altLang="en-US" sz="1600" dirty="0">
              <a:solidFill>
                <a:schemeClr val="bg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DF709-3E4C-436E-B13D-FC9CD9A37DA5}"/>
              </a:ext>
            </a:extLst>
          </p:cNvPr>
          <p:cNvSpPr txBox="1"/>
          <p:nvPr/>
        </p:nvSpPr>
        <p:spPr>
          <a:xfrm>
            <a:off x="6277931" y="1688880"/>
            <a:ext cx="5120501" cy="426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본격적인 언택트 시대로 들어서면서 필수품으로 자리 잡은 것이 있다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바로 태블릿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PC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와 노트북같은 전자기기다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재택 교육이 확산되면서 교육업체에서도 다양한 비대면 학습프로그램 콘텐츠를 만들어가는 추세다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그에 따라 수업에 필요한 전자기기 노트북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태블릿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PC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등의 구매가 증가하고 있다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b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</a:br>
            <a:b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</a:b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IT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시장분석 및 컨설팅 기관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IDC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 따르면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2020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년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분기 국내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PC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출하량은 전년대비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1.5%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증가했다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 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온라인 개학이 시행되면서 노트북 판매량이 많이 증가했기 때문이다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 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신학기를 앞두고 언제까지 지속될지 모를 온라인 강의를 듣기 위해 수업의 질을 생각한 학생들의 구매가 늘어나게 된것이다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b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</a:br>
            <a:b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</a:b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출처 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 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데일리팝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(http://www.dailypop.kr)</a:t>
            </a:r>
            <a:r>
              <a:rPr lang="en-US" altLang="ko-KR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4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기사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090825-4FBF-4B4A-959A-13AF34776889}"/>
              </a:ext>
            </a:extLst>
          </p:cNvPr>
          <p:cNvSpPr txBox="1"/>
          <p:nvPr/>
        </p:nvSpPr>
        <p:spPr>
          <a:xfrm>
            <a:off x="483618" y="5483715"/>
            <a:ext cx="1985262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출처 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 데이터랩</a:t>
            </a:r>
          </a:p>
        </p:txBody>
      </p:sp>
    </p:spTree>
    <p:extLst>
      <p:ext uri="{BB962C8B-B14F-4D97-AF65-F5344CB8AC3E}">
        <p14:creationId xmlns:p14="http://schemas.microsoft.com/office/powerpoint/2010/main" val="3885215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479B908-5402-47A5-B314-5E79D5CBDE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386" y="1653935"/>
            <a:ext cx="5946984" cy="450705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28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011633" y="1291534"/>
          <a:ext cx="4922520" cy="5025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34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20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500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097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주문 번호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85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상품 아이디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85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상품 아이디의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 개수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621768"/>
                  </a:ext>
                </a:extLst>
              </a:tr>
              <a:tr h="85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배송일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64489"/>
                  </a:ext>
                </a:extLst>
              </a:tr>
              <a:tr h="85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주문번호의 상세 정보페이지로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471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1884572" y="3303973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2575238" y="3290501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DBE2D-5056-42E9-8FE9-A46AAC415443}"/>
              </a:ext>
            </a:extLst>
          </p:cNvPr>
          <p:cNvSpPr txBox="1"/>
          <p:nvPr/>
        </p:nvSpPr>
        <p:spPr>
          <a:xfrm>
            <a:off x="3161053" y="3290500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B4310-C15C-4C16-9678-9DFAE9AE1C62}"/>
              </a:ext>
            </a:extLst>
          </p:cNvPr>
          <p:cNvSpPr txBox="1"/>
          <p:nvPr/>
        </p:nvSpPr>
        <p:spPr>
          <a:xfrm>
            <a:off x="4884214" y="3290500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5D37AB-A2D4-446E-8BD4-F6300B9DE288}"/>
              </a:ext>
            </a:extLst>
          </p:cNvPr>
          <p:cNvSpPr txBox="1"/>
          <p:nvPr/>
        </p:nvSpPr>
        <p:spPr>
          <a:xfrm>
            <a:off x="3931559" y="3303970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8336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125650" y="1068872"/>
          <a:ext cx="11940700" cy="560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81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38150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771440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21255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018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</a:t>
                      </a:r>
                      <a:r>
                        <a:rPr lang="ko-KR" altLang="en-US" sz="1300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주문 번호</a:t>
                      </a:r>
                      <a:endParaRPr lang="en-US" altLang="ko-KR" sz="1300" spc="-15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&lt;%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&lt;Shipping&gt;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shippingList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 (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session.getAttribute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("list");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session.removeAttribute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("list");		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for(int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=0;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shippingList.size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();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++){ // 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상품리스트 하나씩 출력하기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shippingList.get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%&gt;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&lt;tr&gt;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&lt;% if(</a:t>
                      </a:r>
                      <a:r>
                        <a:rPr lang="en-US" altLang="ko-KR" sz="1400" b="0" i="0" u="none" spc="-15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==0){ %&gt;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&lt;td class="text-center"&gt;&lt;%=</a:t>
                      </a:r>
                      <a:r>
                        <a:rPr lang="en-US" altLang="ko-KR" sz="1400" b="0" i="0" u="none" spc="-15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shipping.getShippingId</a:t>
                      </a: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()%&gt;&lt;/td&gt;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&lt;% } else if(</a:t>
                      </a:r>
                      <a:r>
                        <a:rPr lang="en-US" altLang="ko-KR" sz="1400" b="0" i="0" u="none" spc="-15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shipping.getShippingId</a:t>
                      </a: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() != </a:t>
                      </a:r>
                      <a:r>
                        <a:rPr lang="en-US" altLang="ko-KR" sz="1400" b="0" i="0" u="none" spc="-15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shippingList.get</a:t>
                      </a: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(i-1).</a:t>
                      </a:r>
                      <a:r>
                        <a:rPr lang="en-US" altLang="ko-KR" sz="1400" b="0" i="0" u="none" spc="-15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getShippingId</a:t>
                      </a: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()){ %&gt;	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&lt;td class="text-center"&gt;&lt;%=</a:t>
                      </a:r>
                      <a:r>
                        <a:rPr lang="en-US" altLang="ko-KR" sz="1400" b="0" i="0" u="none" spc="-15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shipping.getShippingId</a:t>
                      </a: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()%&gt;&lt;/td&gt;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&lt;% } else {  %&gt;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&lt;td&gt; 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&lt;% } %&gt;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&lt;td class="text-center"&gt;&lt;</a:t>
                      </a:r>
                      <a:r>
                        <a:rPr lang="en-US" altLang="ko-KR" sz="1400" b="0" i="0" u="none" spc="-150" dirty="0" err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em</a:t>
                      </a:r>
                      <a:r>
                        <a:rPr lang="en-US" altLang="ko-KR" sz="1400" b="0" i="0" u="none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&gt;&lt;%=</a:t>
                      </a:r>
                      <a:r>
                        <a:rPr lang="en-US" altLang="ko-KR" sz="1400" b="0" i="0" u="none" spc="-150" dirty="0" err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shipping.getProductId</a:t>
                      </a:r>
                      <a:r>
                        <a:rPr lang="en-US" altLang="ko-KR" sz="1400" b="0" i="0" u="none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()%&gt;&lt;/</a:t>
                      </a:r>
                      <a:r>
                        <a:rPr lang="en-US" altLang="ko-KR" sz="1400" b="0" i="0" u="none" spc="-150" dirty="0" err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em</a:t>
                      </a:r>
                      <a:r>
                        <a:rPr lang="en-US" altLang="ko-KR" sz="1400" b="0" i="0" u="none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&lt;td class="text-center"&gt;&lt;%=</a:t>
                      </a:r>
                      <a:r>
                        <a:rPr lang="en-US" altLang="ko-KR" sz="1400" b="0" i="0" u="none" spc="-150" dirty="0" err="1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shipping.getProductCount</a:t>
                      </a:r>
                      <a:r>
                        <a:rPr lang="en-US" altLang="ko-KR" sz="1400" b="0" i="0" u="none" spc="-15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()%&gt;&lt;/td&gt;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&lt;td class="text-center"&gt;&lt;%=</a:t>
                      </a:r>
                      <a:r>
                        <a:rPr lang="en-US" altLang="ko-KR" sz="1400" b="0" i="0" u="none" spc="-150" dirty="0" err="1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shipping.getShipping_date</a:t>
                      </a:r>
                      <a:r>
                        <a:rPr lang="en-US" altLang="ko-KR" sz="1400" b="0" i="0" u="none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()%&gt;&lt;/td&gt;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&lt;% if(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shippingList.size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() == i+1 ){ %&gt;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&lt;td&gt;&lt;a 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="../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shippingview.do?shippingId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=&lt;%=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shipping.getShippingId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()%&gt;" 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                   role="button"&gt;</a:t>
                      </a:r>
                      <a:r>
                        <a:rPr lang="ko-KR" altLang="en-US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상세 보기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&lt;% } else if(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shipping.getShippingId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() != 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shippingList.get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(i+1).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getShippingId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()){ %&gt;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&lt;td&gt;&lt;a 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="../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shippingview.do?shippingId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=&lt;%=</a:t>
                      </a:r>
                      <a:r>
                        <a:rPr lang="en-US" altLang="ko-KR" sz="1400" b="0" i="0" u="none" spc="-15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shipping.getShippingId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()%&gt;“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                    role="button"&gt;</a:t>
                      </a:r>
                      <a:r>
                        <a:rPr lang="ko-KR" altLang="en-US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상세 보기</a:t>
                      </a:r>
                      <a:r>
                        <a:rPr lang="en-US" altLang="ko-KR" sz="1400" b="0" i="0" u="none" spc="-15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&lt;/a&gt;&lt;/td&gt;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&lt;% } %&gt; &lt;/tr&gt; &lt;% } %&gt;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85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</a:t>
                      </a:r>
                      <a:r>
                        <a:rPr lang="ko-KR" altLang="en-US" sz="1300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상품 아이디</a:t>
                      </a:r>
                      <a:endParaRPr lang="en-US" altLang="ko-KR" sz="1300" spc="-15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request.getParameter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zipCode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") %&gt;&lt;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987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상품 아이디의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주문 개수</a:t>
                      </a:r>
                      <a:endParaRPr lang="en-US" altLang="ko-KR" sz="1300" spc="-150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request.getParameter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("address") %&gt;&lt;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24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사용자와 연관된 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  정보 내에 있는 </a:t>
                      </a:r>
                      <a:r>
                        <a:rPr lang="ko-KR" altLang="en-US" sz="13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endParaRPr lang="en-US" altLang="ko-KR" sz="1300" spc="-15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request.getParameter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phoneNum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") %&gt;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637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주문번호의 </a:t>
                      </a:r>
                      <a:r>
                        <a:rPr lang="ko-KR" altLang="en-US" sz="1300" spc="-150" dirty="0">
                          <a:solidFill>
                            <a:srgbClr val="F08820"/>
                          </a:solidFill>
                          <a:latin typeface="+mn-ea"/>
                          <a:ea typeface="+mn-ea"/>
                        </a:rPr>
                        <a:t>상세 정보페이지로 이동</a:t>
                      </a:r>
                      <a:endParaRPr lang="en-US" altLang="ko-KR" sz="1300" spc="-150" dirty="0">
                        <a:solidFill>
                          <a:srgbClr val="F0882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&lt;label class="col-sm-2"&gt;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&lt;/label&gt;</a:t>
                      </a:r>
                    </a:p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&lt;input name="address" type="text" class="form-control" value=&lt;%=address %&gt;&gt;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39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B4D9146-08F9-46D0-84BA-716B3FE097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220" y="1390261"/>
            <a:ext cx="5506882" cy="489335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710680" y="956930"/>
            <a:ext cx="548132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28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011633" y="1199256"/>
          <a:ext cx="4922520" cy="5438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34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520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2252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수신자명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우편번호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89535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주소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621768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연락처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64489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배송일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47105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상품 아이디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87121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구매 개수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471533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 아이디에 해당하는 가격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563367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479718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소계를 더한 가격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829972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배송목록으로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411933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 페이지로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975374"/>
                  </a:ext>
                </a:extLst>
              </a:tr>
              <a:tr h="385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페이지로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7201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028A2-B96F-4D70-B5CE-5C5E8E4D320D}"/>
              </a:ext>
            </a:extLst>
          </p:cNvPr>
          <p:cNvSpPr txBox="1"/>
          <p:nvPr/>
        </p:nvSpPr>
        <p:spPr>
          <a:xfrm>
            <a:off x="2183336" y="3823409"/>
            <a:ext cx="49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D721-F84B-40A8-9ADC-8C4A6E0ADAA9}"/>
              </a:ext>
            </a:extLst>
          </p:cNvPr>
          <p:cNvSpPr txBox="1"/>
          <p:nvPr/>
        </p:nvSpPr>
        <p:spPr>
          <a:xfrm>
            <a:off x="2265546" y="398497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DBE2D-5056-42E9-8FE9-A46AAC415443}"/>
              </a:ext>
            </a:extLst>
          </p:cNvPr>
          <p:cNvSpPr txBox="1"/>
          <p:nvPr/>
        </p:nvSpPr>
        <p:spPr>
          <a:xfrm>
            <a:off x="2101679" y="4151487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B4310-C15C-4C16-9678-9DFAE9AE1C62}"/>
              </a:ext>
            </a:extLst>
          </p:cNvPr>
          <p:cNvSpPr txBox="1"/>
          <p:nvPr/>
        </p:nvSpPr>
        <p:spPr>
          <a:xfrm>
            <a:off x="4483261" y="385568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5D37AB-A2D4-446E-8BD4-F6300B9DE288}"/>
              </a:ext>
            </a:extLst>
          </p:cNvPr>
          <p:cNvSpPr txBox="1"/>
          <p:nvPr/>
        </p:nvSpPr>
        <p:spPr>
          <a:xfrm>
            <a:off x="2546908" y="429413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④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E493D3-8EA9-4D70-8299-6E4C3F044FD8}"/>
              </a:ext>
            </a:extLst>
          </p:cNvPr>
          <p:cNvSpPr txBox="1"/>
          <p:nvPr/>
        </p:nvSpPr>
        <p:spPr>
          <a:xfrm>
            <a:off x="2256383" y="456960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8A50F6-27EE-4925-B384-4598DEF0C92B}"/>
              </a:ext>
            </a:extLst>
          </p:cNvPr>
          <p:cNvSpPr txBox="1"/>
          <p:nvPr/>
        </p:nvSpPr>
        <p:spPr>
          <a:xfrm>
            <a:off x="2971298" y="456960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52ACF-5A30-4DCC-A469-A351605E509F}"/>
              </a:ext>
            </a:extLst>
          </p:cNvPr>
          <p:cNvSpPr txBox="1"/>
          <p:nvPr/>
        </p:nvSpPr>
        <p:spPr>
          <a:xfrm>
            <a:off x="3847714" y="4569608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⑧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104740-9764-425F-9B09-3E3DF5E2AD63}"/>
              </a:ext>
            </a:extLst>
          </p:cNvPr>
          <p:cNvSpPr txBox="1"/>
          <p:nvPr/>
        </p:nvSpPr>
        <p:spPr>
          <a:xfrm>
            <a:off x="4896720" y="4569608"/>
            <a:ext cx="25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F239C8-EB4F-4F8C-BBE4-509E878681A9}"/>
              </a:ext>
            </a:extLst>
          </p:cNvPr>
          <p:cNvSpPr txBox="1"/>
          <p:nvPr/>
        </p:nvSpPr>
        <p:spPr>
          <a:xfrm>
            <a:off x="4972122" y="5426612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5F98B-66E2-4E6A-B25A-5B602DB747DE}"/>
              </a:ext>
            </a:extLst>
          </p:cNvPr>
          <p:cNvSpPr txBox="1"/>
          <p:nvPr/>
        </p:nvSpPr>
        <p:spPr>
          <a:xfrm>
            <a:off x="1830999" y="6136599"/>
            <a:ext cx="3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⑪</a:t>
            </a:r>
          </a:p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73C9FF-DFFD-415F-AD5D-C41666F29F14}"/>
              </a:ext>
            </a:extLst>
          </p:cNvPr>
          <p:cNvSpPr txBox="1"/>
          <p:nvPr/>
        </p:nvSpPr>
        <p:spPr>
          <a:xfrm>
            <a:off x="2617883" y="6178636"/>
            <a:ext cx="362478" cy="28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DE1D7-3067-46F1-A63F-61DB17819F3F}"/>
              </a:ext>
            </a:extLst>
          </p:cNvPr>
          <p:cNvSpPr txBox="1"/>
          <p:nvPr/>
        </p:nvSpPr>
        <p:spPr>
          <a:xfrm>
            <a:off x="2209583" y="6164320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ko-KR" altLang="en-US" dirty="0"/>
              <a:t>⑫</a:t>
            </a:r>
          </a:p>
        </p:txBody>
      </p:sp>
    </p:spTree>
    <p:extLst>
      <p:ext uri="{BB962C8B-B14F-4D97-AF65-F5344CB8AC3E}">
        <p14:creationId xmlns:p14="http://schemas.microsoft.com/office/powerpoint/2010/main" val="1560366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483618" y="1068872"/>
          <a:ext cx="11266600" cy="5543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3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55344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7278896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21255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086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수신자명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&lt;%=(String)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session.getAttribute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("name") %&gt;&lt;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85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우편번호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우편번호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&lt;%=(String)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session.getAttribute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zipCode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") %&gt;&lt;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987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주소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&lt;%=(String)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session.getAttribute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("address") %&gt;&lt;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br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24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연락처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연락처 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&lt;%=(String)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session.getAttribute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phoneNum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") %&gt;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637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배송일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&lt;p&gt;&lt;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em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배송일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&lt;%=(Date)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session.getAttribute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("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shippingDate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") %&gt;&lt;/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em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5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483618" y="1096414"/>
          <a:ext cx="11425991" cy="5543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555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98568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738187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21255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086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</a:t>
                      </a:r>
                      <a:r>
                        <a:rPr lang="ko-KR" altLang="en-US" sz="1300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상품 아이디</a:t>
                      </a:r>
                      <a:endParaRPr lang="en-US" altLang="ko-KR" sz="1300" spc="-15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&lt;%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int sum=0;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ProductRepository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productDao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 new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ProductRepository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for(int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=0;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shippingList.size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();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++){ 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				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shippingList.get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	Product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productDao.getProductById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shipping.getProductId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());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%&gt;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&lt;tr&gt;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&lt;td class="text-center"&gt;&lt;</a:t>
                      </a:r>
                      <a:r>
                        <a:rPr lang="en-US" altLang="ko-KR" sz="1400" b="0" i="0" u="none" spc="-15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em</a:t>
                      </a:r>
                      <a:r>
                        <a:rPr lang="en-US" altLang="ko-KR" sz="1400" b="0" i="0" u="none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&gt;&lt;%=</a:t>
                      </a:r>
                      <a:r>
                        <a:rPr lang="en-US" altLang="ko-KR" sz="1400" b="0" i="0" u="none" spc="-15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shipping.getProductId</a:t>
                      </a:r>
                      <a:r>
                        <a:rPr lang="en-US" altLang="ko-KR" sz="1400" b="0" i="0" u="none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() %&gt;&lt;/</a:t>
                      </a:r>
                      <a:r>
                        <a:rPr lang="en-US" altLang="ko-KR" sz="1400" b="0" i="0" u="none" spc="-15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em</a:t>
                      </a:r>
                      <a:r>
                        <a:rPr lang="en-US" altLang="ko-KR" sz="1400" b="0" i="0" u="none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&lt;td class="text-center"&gt;&lt;%=</a:t>
                      </a:r>
                      <a:r>
                        <a:rPr lang="en-US" altLang="ko-KR" sz="1400" b="0" i="0" u="none" spc="-150" dirty="0" err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shipping.getProductCount</a:t>
                      </a:r>
                      <a:r>
                        <a:rPr lang="en-US" altLang="ko-KR" sz="1400" b="0" i="0" u="none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() %&gt;&lt;/td&gt;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&lt;td class="text-center"&gt;&lt;%=</a:t>
                      </a:r>
                      <a:r>
                        <a:rPr lang="en-US" altLang="ko-KR" sz="1400" b="0" i="0" u="none" spc="-150" dirty="0" err="1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product.getUnitPrice</a:t>
                      </a:r>
                      <a:r>
                        <a:rPr lang="en-US" altLang="ko-KR" sz="1400" b="0" i="0" u="none" spc="-15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()%&gt;</a:t>
                      </a:r>
                      <a:r>
                        <a:rPr lang="ko-KR" altLang="en-US" sz="1400" b="0" i="0" u="none" spc="-15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400" b="0" i="0" u="none" spc="-15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&lt;td class="text-center"&gt;&lt;%=</a:t>
                      </a:r>
                      <a:r>
                        <a:rPr lang="en-US" altLang="ko-KR" sz="1400" b="0" i="0" u="none" spc="-150" dirty="0" err="1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product.getUnitPrice</a:t>
                      </a:r>
                      <a:r>
                        <a:rPr lang="en-US" altLang="ko-KR" sz="1400" b="0" i="0" u="none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()*</a:t>
                      </a:r>
                      <a:r>
                        <a:rPr lang="en-US" altLang="ko-KR" sz="1400" b="0" i="0" u="none" spc="-150" dirty="0" err="1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shipping.getProductCount</a:t>
                      </a:r>
                      <a:r>
                        <a:rPr lang="en-US" altLang="ko-KR" sz="1400" b="0" i="0" u="none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() %&gt;</a:t>
                      </a:r>
                      <a:r>
                        <a:rPr lang="ko-KR" altLang="en-US" sz="1400" b="0" i="0" u="none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400" b="0" i="0" u="none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&lt;/tr&gt;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&lt;% sum += </a:t>
                      </a:r>
                      <a:r>
                        <a:rPr lang="en-US" altLang="ko-KR" sz="1400" b="0" i="0" u="none" spc="-15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product.getUnitPrice</a:t>
                      </a:r>
                      <a:r>
                        <a:rPr lang="en-US" altLang="ko-KR" sz="1400" b="0" i="0" u="none" spc="-15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()*</a:t>
                      </a:r>
                      <a:r>
                        <a:rPr lang="en-US" altLang="ko-KR" sz="1400" b="0" i="0" u="none" spc="-15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shipping.getProductCount</a:t>
                      </a:r>
                      <a:r>
                        <a:rPr lang="en-US" altLang="ko-KR" sz="1400" b="0" i="0" u="none" spc="-15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(); } %&gt;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&lt;tr&gt;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&lt;td class="text-right"&gt;&lt;strong&gt;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총액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&lt;/strong&gt;&lt;/td&gt;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&lt;td class="text-center text-danger"&gt;&lt;strong&gt;&lt;%=sum%&gt;&lt;/strong&gt;&lt;/td&gt;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&lt;/tr&gt;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85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주문번호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사용자명과 연관된 </a:t>
                      </a:r>
                      <a:r>
                        <a:rPr lang="ko-KR" altLang="en-US" sz="1300" spc="-15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구매 개수</a:t>
                      </a:r>
                      <a:endParaRPr lang="en-US" altLang="ko-KR" sz="1300" spc="-15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16547"/>
                  </a:ext>
                </a:extLst>
              </a:tr>
              <a:tr h="987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해당 상품 아이디에 해당하는 </a:t>
                      </a:r>
                      <a:r>
                        <a:rPr lang="ko-KR" altLang="en-US" sz="1300" spc="-15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endParaRPr lang="en-US" altLang="ko-KR" sz="1300" spc="-150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24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가격 </a:t>
                      </a:r>
                      <a:r>
                        <a:rPr lang="en-US" altLang="ko-KR" sz="13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300" spc="-15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개수</a:t>
                      </a:r>
                      <a:endParaRPr lang="en-US" altLang="ko-KR" sz="1300" spc="-15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b="0" i="0" u="none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637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모든 소계를 더한 가격</a:t>
                      </a:r>
                      <a:endParaRPr lang="en-US" altLang="ko-KR" sz="1300" spc="-15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45720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5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0EF86D-266A-4D30-B290-E48ECCF324E9}"/>
              </a:ext>
            </a:extLst>
          </p:cNvPr>
          <p:cNvSpPr/>
          <p:nvPr/>
        </p:nvSpPr>
        <p:spPr>
          <a:xfrm>
            <a:off x="10058400" y="6593747"/>
            <a:ext cx="2133600" cy="26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/>
        </p:nvGraphicFramePr>
        <p:xfrm>
          <a:off x="554979" y="1647712"/>
          <a:ext cx="11082042" cy="3763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708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05294">
                  <a:extLst>
                    <a:ext uri="{9D8B030D-6E8A-4147-A177-3AD203B41FA5}">
                      <a16:colId xmlns:a16="http://schemas.microsoft.com/office/drawing/2014/main" val="3061878167"/>
                    </a:ext>
                  </a:extLst>
                </a:gridCol>
                <a:gridCol w="715966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45581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135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배송목록으로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href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="../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webmarket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/shippinglist.do" class="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-secondary" role="button"&gt;</a:t>
                      </a:r>
                      <a:r>
                        <a:rPr lang="ko-KR" altLang="en-US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이전</a:t>
                      </a:r>
                      <a:r>
                        <a:rPr lang="en-US" altLang="ko-KR" sz="1400" b="0" i="0" u="none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43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 페이지로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href="./welcome.jsp" class="btn btn-secondary" role="button"&gt;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홈 화면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38010"/>
                  </a:ext>
                </a:extLst>
              </a:tr>
              <a:tr h="733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 페이지로 이동</a:t>
                      </a:r>
                      <a:endParaRPr lang="en-US" altLang="ko-KR" sz="1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&lt;a href="./products.jsp" class="btn btn-secondary" role="button"&gt;</a:t>
                      </a:r>
                      <a:r>
                        <a:rPr lang="ko-KR" altLang="en-US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목록</a:t>
                      </a:r>
                      <a:r>
                        <a:rPr lang="en-US" altLang="ko-KR" sz="1400" b="0" i="0" u="none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&lt;/a&gt;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968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A7383D2-3BA5-4493-9B19-F2390646EA9C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90537-A520-4FA5-88F4-6FB23E56E3CD}"/>
              </a:ext>
            </a:extLst>
          </p:cNvPr>
          <p:cNvSpPr txBox="1"/>
          <p:nvPr/>
        </p:nvSpPr>
        <p:spPr>
          <a:xfrm>
            <a:off x="967236" y="127626"/>
            <a:ext cx="570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배송 목록</a:t>
            </a:r>
            <a:r>
              <a:rPr lang="en-US" altLang="ko-KR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 &amp;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상세 보기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E935-2720-4C94-ADA5-5560C33504E4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8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5015CD-3910-41E4-9697-34C6F2B7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1990064"/>
            <a:ext cx="7525589" cy="39110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721444" y="956930"/>
            <a:ext cx="447055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게시판 목록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721444" y="1344607"/>
          <a:ext cx="4348480" cy="5201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74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찾고자 하는 키워드 검색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번호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제목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[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수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]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작성자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회원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작성날짜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번호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9086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글쓰기 버튼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write.jsp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11" name="그래픽 10" descr="배지 5 윤곽선">
            <a:extLst>
              <a:ext uri="{FF2B5EF4-FFF2-40B4-BE49-F238E27FC236}">
                <a16:creationId xmlns:a16="http://schemas.microsoft.com/office/drawing/2014/main" id="{DBCB9452-CF03-469D-A59B-A6226A755C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6140" y="3599063"/>
            <a:ext cx="315028" cy="315028"/>
          </a:xfrm>
          <a:prstGeom prst="rect">
            <a:avLst/>
          </a:prstGeom>
        </p:spPr>
      </p:pic>
      <p:pic>
        <p:nvPicPr>
          <p:cNvPr id="13" name="그래픽 12" descr="배지 6 윤곽선">
            <a:extLst>
              <a:ext uri="{FF2B5EF4-FFF2-40B4-BE49-F238E27FC236}">
                <a16:creationId xmlns:a16="http://schemas.microsoft.com/office/drawing/2014/main" id="{CC018D4B-F9F0-4BBD-A703-4FB5674413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630538"/>
            <a:ext cx="315028" cy="315028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4851C076-7806-4403-A532-F39E3EA278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661" y="3703510"/>
            <a:ext cx="314606" cy="314606"/>
          </a:xfrm>
          <a:prstGeom prst="rect">
            <a:avLst/>
          </a:prstGeom>
        </p:spPr>
      </p:pic>
      <p:pic>
        <p:nvPicPr>
          <p:cNvPr id="17" name="그래픽 16" descr="배지 윤곽선">
            <a:extLst>
              <a:ext uri="{FF2B5EF4-FFF2-40B4-BE49-F238E27FC236}">
                <a16:creationId xmlns:a16="http://schemas.microsoft.com/office/drawing/2014/main" id="{23097786-EA06-4654-AA2E-0DFC3FBE23B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78664" y="3230968"/>
            <a:ext cx="315028" cy="315028"/>
          </a:xfrm>
          <a:prstGeom prst="rect">
            <a:avLst/>
          </a:prstGeom>
        </p:spPr>
      </p:pic>
      <p:pic>
        <p:nvPicPr>
          <p:cNvPr id="19" name="그래픽 18" descr="배지 7 윤곽선">
            <a:extLst>
              <a:ext uri="{FF2B5EF4-FFF2-40B4-BE49-F238E27FC236}">
                <a16:creationId xmlns:a16="http://schemas.microsoft.com/office/drawing/2014/main" id="{5344F60B-FF56-4A88-9187-324575149B9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71642" y="5106467"/>
            <a:ext cx="315028" cy="315028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95716A14-219D-46EE-BBA7-5CD758F8A26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7626" y="1942307"/>
            <a:ext cx="350594" cy="350594"/>
          </a:xfrm>
          <a:prstGeom prst="rect">
            <a:avLst/>
          </a:prstGeom>
        </p:spPr>
      </p:pic>
      <p:pic>
        <p:nvPicPr>
          <p:cNvPr id="23" name="그래픽 22" descr="배지 8 윤곽선">
            <a:extLst>
              <a:ext uri="{FF2B5EF4-FFF2-40B4-BE49-F238E27FC236}">
                <a16:creationId xmlns:a16="http://schemas.microsoft.com/office/drawing/2014/main" id="{96DC6A40-C9DD-4CCC-B136-2F8981D4377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90138" y="5481367"/>
            <a:ext cx="315028" cy="315028"/>
          </a:xfrm>
          <a:prstGeom prst="rect">
            <a:avLst/>
          </a:prstGeom>
        </p:spPr>
      </p:pic>
      <p:pic>
        <p:nvPicPr>
          <p:cNvPr id="26" name="그래픽 25" descr="배지 4 윤곽선">
            <a:extLst>
              <a:ext uri="{FF2B5EF4-FFF2-40B4-BE49-F238E27FC236}">
                <a16:creationId xmlns:a16="http://schemas.microsoft.com/office/drawing/2014/main" id="{F0DBCF06-607D-435D-BF5C-3C07F16AFCBE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04493" y="3703088"/>
            <a:ext cx="315028" cy="3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3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220707-F7E1-4FD8-9111-D6943DCD3ECF}"/>
              </a:ext>
            </a:extLst>
          </p:cNvPr>
          <p:cNvSpPr/>
          <p:nvPr/>
        </p:nvSpPr>
        <p:spPr>
          <a:xfrm>
            <a:off x="9878473" y="6327773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게시판 목록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268941" y="1219202"/>
          <a:ext cx="11591365" cy="538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18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62875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8558306">
                  <a:extLst>
                    <a:ext uri="{9D8B030D-6E8A-4147-A177-3AD203B41FA5}">
                      <a16:colId xmlns:a16="http://schemas.microsoft.com/office/drawing/2014/main" val="3635358846"/>
                    </a:ext>
                  </a:extLst>
                </a:gridCol>
              </a:tblGrid>
              <a:tr h="4788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&lt;h1 class="display-3"&gt;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자유 게시판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&lt;/h1&gt;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찾고자 하는 키워드 검색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&lt;select name="searchField"&gt;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&lt;option value="title"&gt;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&lt;/option&gt;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&lt;option value="content"&gt;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&lt;/option&gt;&lt;/select&gt;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name="searchWord"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type="submit" value="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검색하기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field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선택해서 찾고자 하는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word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검색하면 해당하는 게시글만 출력된다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번호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&lt;td&gt;&lt;%= virtualNum %&gt;&lt;/td&gt;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가장 최근 게시글의 번호는 게시글의 개수와 같다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제목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[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수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]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&lt;td&gt;&lt;a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href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="./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view.jsp?num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=&lt;%=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dto.getNum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() %&gt;"&gt;&lt;%=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dto.getTitle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()%&gt;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&lt;% if(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Integer.parseInt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dto.getCommentcount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())!=0){ %&gt;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[ &lt;%=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dto.getCommentcount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() %&gt; ]&lt;/a&gt;&lt;/td&gt;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제목을 클릭하면 해당 게시글의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num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값을 받아 게시글 상세보기 페이지로 이동한다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옆에 게시글의 댓글 수가 뜨는데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테이블의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Commentcout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가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0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 아니면 출력된다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1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220707-F7E1-4FD8-9111-D6943DCD3ECF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게시판 목록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268941" y="1219202"/>
          <a:ext cx="11591365" cy="33708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2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416353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8185287">
                  <a:extLst>
                    <a:ext uri="{9D8B030D-6E8A-4147-A177-3AD203B41FA5}">
                      <a16:colId xmlns:a16="http://schemas.microsoft.com/office/drawing/2014/main" val="3635358846"/>
                    </a:ext>
                  </a:extLst>
                </a:gridCol>
              </a:tblGrid>
              <a:tr h="4788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작성자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회원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&lt;td&gt;&lt;%=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dto.getNickname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() %&gt;&lt;/td&gt;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작성날짜 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&lt;td&gt;&lt;%= dto.getPostdate() %&gt;&lt;/td&gt;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&lt;%=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BoardPage.pagingStr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totalCount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pageSize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blockPage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pageNum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request.getRequestURI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()) %&gt;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한 페이지 당 게시글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10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5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페이지가 넘어가면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첫페이지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다음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이전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마지막 페이지 버튼이 생긴다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글쓰기 버튼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write.jsp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&lt;a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href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="./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write.jsp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 class="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btn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btn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-primary"&gt;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글쓰기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12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73A9EC-674C-4FD7-9734-D4FCB99E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5" y="1502167"/>
            <a:ext cx="5571764" cy="481059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등록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12412" y="1377625"/>
          <a:ext cx="4624066" cy="5372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91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0715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입려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입력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 이미지 선택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829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유효성 검사 후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table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insert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페이지로 이동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reset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정보 삭제 후 새롭게 내용 입력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url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pic>
        <p:nvPicPr>
          <p:cNvPr id="11" name="그래픽 10" descr="배지 5 윤곽선">
            <a:extLst>
              <a:ext uri="{FF2B5EF4-FFF2-40B4-BE49-F238E27FC236}">
                <a16:creationId xmlns:a16="http://schemas.microsoft.com/office/drawing/2014/main" id="{DBCB9452-CF03-469D-A59B-A6226A755C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6642" y="6114201"/>
            <a:ext cx="263638" cy="263638"/>
          </a:xfrm>
          <a:prstGeom prst="rect">
            <a:avLst/>
          </a:prstGeom>
        </p:spPr>
      </p:pic>
      <p:pic>
        <p:nvPicPr>
          <p:cNvPr id="13" name="그래픽 12" descr="배지 6 윤곽선">
            <a:extLst>
              <a:ext uri="{FF2B5EF4-FFF2-40B4-BE49-F238E27FC236}">
                <a16:creationId xmlns:a16="http://schemas.microsoft.com/office/drawing/2014/main" id="{CC018D4B-F9F0-4BBD-A703-4FB5674413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398" y="6114201"/>
            <a:ext cx="263638" cy="263638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4851C076-7806-4403-A532-F39E3EA278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996" y="3397932"/>
            <a:ext cx="263284" cy="263284"/>
          </a:xfrm>
          <a:prstGeom prst="rect">
            <a:avLst/>
          </a:prstGeom>
        </p:spPr>
      </p:pic>
      <p:pic>
        <p:nvPicPr>
          <p:cNvPr id="17" name="그래픽 16" descr="배지 윤곽선">
            <a:extLst>
              <a:ext uri="{FF2B5EF4-FFF2-40B4-BE49-F238E27FC236}">
                <a16:creationId xmlns:a16="http://schemas.microsoft.com/office/drawing/2014/main" id="{23097786-EA06-4654-AA2E-0DFC3FBE23B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66996" y="2965467"/>
            <a:ext cx="263638" cy="263638"/>
          </a:xfrm>
          <a:prstGeom prst="rect">
            <a:avLst/>
          </a:prstGeom>
        </p:spPr>
      </p:pic>
      <p:pic>
        <p:nvPicPr>
          <p:cNvPr id="19" name="그래픽 18" descr="배지 7 윤곽선">
            <a:extLst>
              <a:ext uri="{FF2B5EF4-FFF2-40B4-BE49-F238E27FC236}">
                <a16:creationId xmlns:a16="http://schemas.microsoft.com/office/drawing/2014/main" id="{5344F60B-FF56-4A88-9187-324575149B9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7059" y="6110363"/>
            <a:ext cx="263638" cy="263638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95716A14-219D-46EE-BBA7-5CD758F8A26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75860" y="1738647"/>
            <a:ext cx="293402" cy="293402"/>
          </a:xfrm>
          <a:prstGeom prst="rect">
            <a:avLst/>
          </a:prstGeom>
        </p:spPr>
      </p:pic>
      <p:pic>
        <p:nvPicPr>
          <p:cNvPr id="26" name="그래픽 25" descr="배지 4 윤곽선">
            <a:extLst>
              <a:ext uri="{FF2B5EF4-FFF2-40B4-BE49-F238E27FC236}">
                <a16:creationId xmlns:a16="http://schemas.microsoft.com/office/drawing/2014/main" id="{F0DBCF06-607D-435D-BF5C-3C07F16AFCB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23947" y="5355833"/>
            <a:ext cx="263638" cy="2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목표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935989" y="565197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solidFill>
                  <a:srgbClr val="584C46"/>
                </a:solidFill>
                <a:latin typeface="+mj-ea"/>
                <a:ea typeface="+mj-ea"/>
              </a:rPr>
              <a:t>편리한</a:t>
            </a:r>
            <a:endParaRPr lang="ko-KR" altLang="en-US" sz="2400" spc="-3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5634090" y="565197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solidFill>
                  <a:srgbClr val="584C46"/>
                </a:solidFill>
                <a:latin typeface="+mj-ea"/>
                <a:ea typeface="+mj-ea"/>
              </a:rPr>
              <a:t>안전한</a:t>
            </a:r>
            <a:endParaRPr lang="ko-KR" altLang="en-US" sz="2400" spc="-3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9197542" y="565197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solidFill>
                  <a:srgbClr val="584C46"/>
                </a:solidFill>
                <a:latin typeface="+mj-ea"/>
                <a:ea typeface="+mj-ea"/>
              </a:rPr>
              <a:t>트렌디한</a:t>
            </a:r>
            <a:endParaRPr lang="ko-KR" altLang="en-US" sz="2400" spc="-3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랩톱">
            <a:extLst>
              <a:ext uri="{FF2B5EF4-FFF2-40B4-BE49-F238E27FC236}">
                <a16:creationId xmlns:a16="http://schemas.microsoft.com/office/drawing/2014/main" id="{B0D9DDE1-9D49-4E8B-93FB-B73C083C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394" y="2511052"/>
            <a:ext cx="1665767" cy="1665767"/>
          </a:xfrm>
          <a:prstGeom prst="rect">
            <a:avLst/>
          </a:prstGeom>
        </p:spPr>
      </p:pic>
      <p:pic>
        <p:nvPicPr>
          <p:cNvPr id="8" name="그래픽 7" descr="무선">
            <a:extLst>
              <a:ext uri="{FF2B5EF4-FFF2-40B4-BE49-F238E27FC236}">
                <a16:creationId xmlns:a16="http://schemas.microsoft.com/office/drawing/2014/main" id="{5A0FC6E1-1B6E-4FF3-90FB-90B70E866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1859" y="2700311"/>
            <a:ext cx="1208281" cy="1208281"/>
          </a:xfrm>
          <a:prstGeom prst="rect">
            <a:avLst/>
          </a:prstGeom>
        </p:spPr>
      </p:pic>
      <p:pic>
        <p:nvPicPr>
          <p:cNvPr id="11" name="그래픽 10" descr="연결">
            <a:extLst>
              <a:ext uri="{FF2B5EF4-FFF2-40B4-BE49-F238E27FC236}">
                <a16:creationId xmlns:a16="http://schemas.microsoft.com/office/drawing/2014/main" id="{DAD5E1E7-49E9-4113-B099-B693A4A72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9645" y="2495102"/>
            <a:ext cx="1697665" cy="169766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F8C8B1-9F17-49DA-8288-D8E44424626A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19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등록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483617" y="1314872"/>
          <a:ext cx="11322902" cy="5130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46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89048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178392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&lt;h1 class="display-3"&gt;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작성하기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&lt;/h1&gt;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083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입력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&lt;form name="writeFrm" method="post" enctype="multipart/form-data“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action="../webmarket/write.do"  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for="board_subject"&gt;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name="title" id="title" value="" class="form-control"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fom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형식을 지정하는데 제출 누르면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../webmarket/write.do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form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값이 전송된다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입력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for="board_content"&gt;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&lt;textarea name="content" id="content" class="form-control" rows="10" style="resize:none"&gt;&lt;/textarea&gt;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 이미지 선택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for="board_file"&gt;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 이미지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type="file" name="image" class="form-control"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String realFolder = "/upload";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int maxSize = 5*1024*1024;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절대 경로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/upload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파일의 최대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5MB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까지 첨부 가능하다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11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등록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483617" y="1314872"/>
          <a:ext cx="11591841" cy="2572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63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566211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829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유효성 검사 후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table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insert</a:t>
                      </a: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페이지로 이동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 ="submit" class="btn btn-primary" value="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작성완료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 onclick="return CheckWriteForm(this)"&gt;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title, content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중 빠진 내용 있으면 다시 입력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검사 후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form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전송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reset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정보 삭제 후 새롭게 내용 입력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type="reset" class="btn btn-info" 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다시입력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url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이동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type="button" class="btn btn-info" onclick="location.href='list.jsp';"&gt;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목록보기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10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C5719A-2EB8-4340-906C-E66350E5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36" y="1417689"/>
            <a:ext cx="5561639" cy="50462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수정하기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67934" y="1300480"/>
          <a:ext cx="4348480" cy="53676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첨부할 이미지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선택 안할 시 원래 이미지 등록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829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table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값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update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60010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reset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정보 삭제 후 새롭게 내용 입력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319032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url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</a:tbl>
          </a:graphicData>
        </a:graphic>
      </p:graphicFrame>
      <p:pic>
        <p:nvPicPr>
          <p:cNvPr id="11" name="그래픽 10" descr="배지 5 윤곽선">
            <a:extLst>
              <a:ext uri="{FF2B5EF4-FFF2-40B4-BE49-F238E27FC236}">
                <a16:creationId xmlns:a16="http://schemas.microsoft.com/office/drawing/2014/main" id="{DBCB9452-CF03-469D-A59B-A6226A755C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2057" y="6168346"/>
            <a:ext cx="295545" cy="295545"/>
          </a:xfrm>
          <a:prstGeom prst="rect">
            <a:avLst/>
          </a:prstGeom>
        </p:spPr>
      </p:pic>
      <p:pic>
        <p:nvPicPr>
          <p:cNvPr id="13" name="그래픽 12" descr="배지 6 윤곽선">
            <a:extLst>
              <a:ext uri="{FF2B5EF4-FFF2-40B4-BE49-F238E27FC236}">
                <a16:creationId xmlns:a16="http://schemas.microsoft.com/office/drawing/2014/main" id="{CC018D4B-F9F0-4BBD-A703-4FB5674413A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2075" y="6168346"/>
            <a:ext cx="295545" cy="295545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4851C076-7806-4403-A532-F39E3EA278E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500" y="3407313"/>
            <a:ext cx="333434" cy="333434"/>
          </a:xfrm>
          <a:prstGeom prst="rect">
            <a:avLst/>
          </a:prstGeom>
        </p:spPr>
      </p:pic>
      <p:pic>
        <p:nvPicPr>
          <p:cNvPr id="17" name="그래픽 16" descr="배지 윤곽선">
            <a:extLst>
              <a:ext uri="{FF2B5EF4-FFF2-40B4-BE49-F238E27FC236}">
                <a16:creationId xmlns:a16="http://schemas.microsoft.com/office/drawing/2014/main" id="{23097786-EA06-4654-AA2E-0DFC3FBE23B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8119" y="2899713"/>
            <a:ext cx="333434" cy="333434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95716A14-219D-46EE-BBA7-5CD758F8A26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8701" y="1564270"/>
            <a:ext cx="302629" cy="302629"/>
          </a:xfrm>
          <a:prstGeom prst="rect">
            <a:avLst/>
          </a:prstGeom>
        </p:spPr>
      </p:pic>
      <p:pic>
        <p:nvPicPr>
          <p:cNvPr id="26" name="그래픽 25" descr="배지 4 윤곽선">
            <a:extLst>
              <a:ext uri="{FF2B5EF4-FFF2-40B4-BE49-F238E27FC236}">
                <a16:creationId xmlns:a16="http://schemas.microsoft.com/office/drawing/2014/main" id="{F0DBCF06-607D-435D-BF5C-3C07F16AFCB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836" y="5440311"/>
            <a:ext cx="333434" cy="333434"/>
          </a:xfrm>
          <a:prstGeom prst="rect">
            <a:avLst/>
          </a:prstGeom>
        </p:spPr>
      </p:pic>
      <p:pic>
        <p:nvPicPr>
          <p:cNvPr id="16" name="그래픽 15" descr="배지 7 윤곽선">
            <a:extLst>
              <a:ext uri="{FF2B5EF4-FFF2-40B4-BE49-F238E27FC236}">
                <a16:creationId xmlns:a16="http://schemas.microsoft.com/office/drawing/2014/main" id="{5373633E-8C4D-4FFA-ABC1-DBDFA6FD7B4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92093" y="6168346"/>
            <a:ext cx="295545" cy="2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3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수정하기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483617" y="1314872"/>
          <a:ext cx="11322902" cy="4794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46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658601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508839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&lt;h1 class="display-3"&gt;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수정하기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&lt;/h1&gt;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083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&lt;form name="writeFrm" method="post" enctype="multipart/form-data" action="../webmarket/editlist.do"&gt;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for="board_subject"&gt;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name="title" id="title" value="&lt;%= dto.getTitle() %&gt;" class="form-control"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../webmarket/editlist.do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form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값을 전송한다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 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원래 게시글의 제목을 보기 위해서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dto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저장된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값을 가져온다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13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for="board_content"&gt;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&lt;textarea name="content" id="content" class="form-control" rows="10" style="resize:none"&gt;&lt;%= dto.getContent() %&gt;&lt;/textarea&gt;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원래 게시글의 내용을 보기 위해서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dto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저장된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값을 가져온다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6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수정하기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483617" y="1314872"/>
          <a:ext cx="11322902" cy="4626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46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89048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178392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첨부할 이미지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선택 안할 시 원래 이미지 등록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type="file" name="image" class="form-control"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type="hidden" name="imagename" value="&lt;%=dto.getImagename() %&gt;"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hidden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으로 저장돼있는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imagename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값을 저장해뒀기에 수정하기에서 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이미지 등록하지 않았다면 원래 저장된 이미지를 출력한다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258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table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값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update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 ="submit" class="btn btn-primary" value="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수정완료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 onclick="return CheckWriteForm(this)"&gt;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과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를 필수로 입력했나 유효성 검사 후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Board_table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값을 수정한다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 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검사 이후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../view.jsp?num=" +dto.getNum()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페이지로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redirect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083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reset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정보 삭제 후 새롭게 내용 입력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type="reset" class="btn btn-info" &gt;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다시입력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url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type="button" class="btn btn-info" onclick="location.href='list.jsp’;”&gt;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목록보기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6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EC088B-04EE-4F29-9CFE-8A64ED1CE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0" y="1931116"/>
            <a:ext cx="6802042" cy="278620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65060" y="956931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84440" y="1483504"/>
          <a:ext cx="4348480" cy="2365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작성자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 날짜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</a:tbl>
          </a:graphicData>
        </a:graphic>
      </p:graphicFrame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4851C076-7806-4403-A532-F39E3EA278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5555" y="4200217"/>
            <a:ext cx="331728" cy="331728"/>
          </a:xfrm>
          <a:prstGeom prst="rect">
            <a:avLst/>
          </a:prstGeom>
        </p:spPr>
      </p:pic>
      <p:pic>
        <p:nvPicPr>
          <p:cNvPr id="17" name="그래픽 16" descr="배지 윤곽선">
            <a:extLst>
              <a:ext uri="{FF2B5EF4-FFF2-40B4-BE49-F238E27FC236}">
                <a16:creationId xmlns:a16="http://schemas.microsoft.com/office/drawing/2014/main" id="{23097786-EA06-4654-AA2E-0DFC3FBE23B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5109" y="3682665"/>
            <a:ext cx="332174" cy="332174"/>
          </a:xfrm>
          <a:prstGeom prst="rect">
            <a:avLst/>
          </a:prstGeom>
        </p:spPr>
      </p:pic>
      <p:pic>
        <p:nvPicPr>
          <p:cNvPr id="21" name="그래픽 20" descr="배지 1 윤곽선">
            <a:extLst>
              <a:ext uri="{FF2B5EF4-FFF2-40B4-BE49-F238E27FC236}">
                <a16:creationId xmlns:a16="http://schemas.microsoft.com/office/drawing/2014/main" id="{95716A14-219D-46EE-BBA7-5CD758F8A26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398" y="1931116"/>
            <a:ext cx="369676" cy="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3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936BDE-74E9-48E8-976E-D40698BE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24" y="1300480"/>
            <a:ext cx="4487802" cy="529862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67934" y="1300480"/>
          <a:ext cx="4348480" cy="45918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첨부한 이미지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유저가 직접 작성한 게시글인 경우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수정하기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버튼 생성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829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유저가 직접 작성한 게시글인 경우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 버튼 생성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9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url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이동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53389"/>
                  </a:ext>
                </a:extLst>
              </a:tr>
            </a:tbl>
          </a:graphicData>
        </a:graphic>
      </p:graphicFrame>
      <p:pic>
        <p:nvPicPr>
          <p:cNvPr id="11" name="그래픽 10" descr="배지 5 윤곽선">
            <a:extLst>
              <a:ext uri="{FF2B5EF4-FFF2-40B4-BE49-F238E27FC236}">
                <a16:creationId xmlns:a16="http://schemas.microsoft.com/office/drawing/2014/main" id="{DBCB9452-CF03-469D-A59B-A6226A755C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5024" y="1829566"/>
            <a:ext cx="253946" cy="253946"/>
          </a:xfrm>
          <a:prstGeom prst="rect">
            <a:avLst/>
          </a:prstGeom>
        </p:spPr>
      </p:pic>
      <p:pic>
        <p:nvPicPr>
          <p:cNvPr id="13" name="그래픽 12" descr="배지 6 윤곽선">
            <a:extLst>
              <a:ext uri="{FF2B5EF4-FFF2-40B4-BE49-F238E27FC236}">
                <a16:creationId xmlns:a16="http://schemas.microsoft.com/office/drawing/2014/main" id="{CC018D4B-F9F0-4BBD-A703-4FB5674413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024" y="4437741"/>
            <a:ext cx="253946" cy="253946"/>
          </a:xfrm>
          <a:prstGeom prst="rect">
            <a:avLst/>
          </a:prstGeom>
        </p:spPr>
      </p:pic>
      <p:pic>
        <p:nvPicPr>
          <p:cNvPr id="10" name="그래픽 9" descr="배지 9 윤곽선">
            <a:extLst>
              <a:ext uri="{FF2B5EF4-FFF2-40B4-BE49-F238E27FC236}">
                <a16:creationId xmlns:a16="http://schemas.microsoft.com/office/drawing/2014/main" id="{27E659F7-87A5-4219-AA0C-D0CBA3910AD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0069" y="6501176"/>
            <a:ext cx="303681" cy="303681"/>
          </a:xfrm>
          <a:prstGeom prst="rect">
            <a:avLst/>
          </a:prstGeom>
        </p:spPr>
      </p:pic>
      <p:pic>
        <p:nvPicPr>
          <p:cNvPr id="14" name="그래픽 13" descr="배지 7 윤곽선">
            <a:extLst>
              <a:ext uri="{FF2B5EF4-FFF2-40B4-BE49-F238E27FC236}">
                <a16:creationId xmlns:a16="http://schemas.microsoft.com/office/drawing/2014/main" id="{1D2391A4-495E-4A45-89D0-6882CAB0BE7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95251" y="6502699"/>
            <a:ext cx="303681" cy="303681"/>
          </a:xfrm>
          <a:prstGeom prst="rect">
            <a:avLst/>
          </a:prstGeom>
        </p:spPr>
      </p:pic>
      <p:pic>
        <p:nvPicPr>
          <p:cNvPr id="18" name="그래픽 17" descr="배지 8 윤곽선">
            <a:extLst>
              <a:ext uri="{FF2B5EF4-FFF2-40B4-BE49-F238E27FC236}">
                <a16:creationId xmlns:a16="http://schemas.microsoft.com/office/drawing/2014/main" id="{5EF1174A-F46A-4BEB-9814-3E52A6CA8AD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70856" y="6493734"/>
            <a:ext cx="303681" cy="303681"/>
          </a:xfrm>
          <a:prstGeom prst="rect">
            <a:avLst/>
          </a:prstGeom>
        </p:spPr>
      </p:pic>
      <p:pic>
        <p:nvPicPr>
          <p:cNvPr id="27" name="그래픽 26" descr="배지 4 윤곽선">
            <a:extLst>
              <a:ext uri="{FF2B5EF4-FFF2-40B4-BE49-F238E27FC236}">
                <a16:creationId xmlns:a16="http://schemas.microsoft.com/office/drawing/2014/main" id="{A0988CA8-8B61-477D-AB23-8D130A0AF10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75024" y="1457823"/>
            <a:ext cx="253946" cy="2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4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483617" y="1314872"/>
          <a:ext cx="11322902" cy="491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46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77109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790331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페이지 이름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&lt;h1 class="display-3"&gt;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보기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&lt;/h1&gt;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작성자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회원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for="board_writer_name"&gt;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작성자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value="&lt;%= dto.getNickname() %&gt;" class="form-control" disabled="disabled"/&gt;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 날짜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for="board_date"&gt;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작성날짜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value="&lt;%= dto.getPostdate() %&gt;" class="form-control" disabled="disabled"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title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for="board_subject"&gt;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제목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 value="&lt;%= dto.getTitle() %&gt;" class="form-control" disabled="disabled" 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3552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for="board_content"&gt;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내용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&lt;textarea class="form-control" rows="10" style="resize:none" disabled="disabled"&gt;&lt;%= dto.getContent() %&gt;&lt;/textarea&gt;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33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12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376040" y="1086079"/>
          <a:ext cx="11582878" cy="54046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80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429435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8220635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첨부한 이미지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for="board_file"&gt;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 이미지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&lt;/label&gt;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&lt;%if(dto.getImagename() == null){ %&gt;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type="text"  value="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 파일 없음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 class="form-control"/&gt;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&lt;%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}else { %&gt;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&lt;img src ="/upload/&lt;%=dto.getImagename()%&gt;" style="width: 80%"&gt;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&lt;%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} %&gt;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첨부한 사진이 있다면 해당 경로에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imagename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해당하는 파일이 출력된다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80316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7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유저가 직접 작성한 게시글인 경우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수정하기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버튼 생성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&lt;% if (session.getAttribute("nickname") != null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&amp;&amp; session.getAttribute("nickname").toString().equals(dto.getNickname())) {%&gt;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type="button" class="btn btn-primary"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onclick="location.href='editList.jsp?num=&lt;%= dto.getNum() %&gt;’;”&gt;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수정하기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로그인할 때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session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저장된 회원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정보와 글 작성자의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이 같으면 수정 가능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45542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8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유저가 직접 작성하거나 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관리자인 경우 삭제하기 버튼 생성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&lt;%} else if((Integer)session.getAttribute("admin") == 1){ %&gt;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     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type="button" class="btn btn-danger" onclick="deletePost();"&gt;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 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위와 같거나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admin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속성값이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인 경우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즉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)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관리자일 경우 삭제하기 가능</a:t>
                      </a:r>
                      <a:endParaRPr lang="en-US" altLang="ko-KR" sz="12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6031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9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list.jsp url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이동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type="button" class="btn btn-info" onclick="location.href='list.jsp';"&gt;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목록보기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6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92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67934" y="1300480"/>
          <a:ext cx="4348480" cy="31929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일반 회원이면서 본인이 작성한 글이 아닌 게시글 상세보기 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본인이 작성한 게시글은 아니지만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관리자 권한인 경우 게시글 상세보기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본인이 작성한 게시글인 경우 </a:t>
                      </a:r>
                      <a:endParaRPr lang="en-US" altLang="ko-KR" sz="16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수정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모두 가능하다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7D60145-313A-4EBF-A946-0E1293330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17" b="26129"/>
          <a:stretch/>
        </p:blipFill>
        <p:spPr>
          <a:xfrm>
            <a:off x="1252022" y="3257819"/>
            <a:ext cx="2808990" cy="9569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7894C0-2EE0-41AC-8A40-AEF11F6F1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" b="35599"/>
          <a:stretch/>
        </p:blipFill>
        <p:spPr>
          <a:xfrm>
            <a:off x="586507" y="4794039"/>
            <a:ext cx="3635869" cy="9569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95E868-6AD8-414E-A402-1FFFAB6A1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52" b="26129"/>
          <a:stretch/>
        </p:blipFill>
        <p:spPr>
          <a:xfrm>
            <a:off x="1090657" y="2141202"/>
            <a:ext cx="3131719" cy="9569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래픽 21" descr="배지 3 윤곽선">
            <a:extLst>
              <a:ext uri="{FF2B5EF4-FFF2-40B4-BE49-F238E27FC236}">
                <a16:creationId xmlns:a16="http://schemas.microsoft.com/office/drawing/2014/main" id="{DCA2E9ED-9EAA-4BDF-9DC3-C23A517C72F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116" y="5017267"/>
            <a:ext cx="331728" cy="331728"/>
          </a:xfrm>
          <a:prstGeom prst="rect">
            <a:avLst/>
          </a:prstGeom>
        </p:spPr>
      </p:pic>
      <p:pic>
        <p:nvPicPr>
          <p:cNvPr id="23" name="그래픽 22" descr="배지 윤곽선">
            <a:extLst>
              <a:ext uri="{FF2B5EF4-FFF2-40B4-BE49-F238E27FC236}">
                <a16:creationId xmlns:a16="http://schemas.microsoft.com/office/drawing/2014/main" id="{E870FF7A-D9D5-4C2D-BE34-90D0804EDF9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776" y="3309945"/>
            <a:ext cx="332174" cy="332174"/>
          </a:xfrm>
          <a:prstGeom prst="rect">
            <a:avLst/>
          </a:prstGeom>
        </p:spPr>
      </p:pic>
      <p:pic>
        <p:nvPicPr>
          <p:cNvPr id="25" name="그래픽 24" descr="배지 1 윤곽선">
            <a:extLst>
              <a:ext uri="{FF2B5EF4-FFF2-40B4-BE49-F238E27FC236}">
                <a16:creationId xmlns:a16="http://schemas.microsoft.com/office/drawing/2014/main" id="{2822A053-DF4A-49CD-9BB8-9F9DD726006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7738" y="2267417"/>
            <a:ext cx="331728" cy="33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6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3EDC33F-63B3-4C30-B470-443E41FF6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015221"/>
              </p:ext>
            </p:extLst>
          </p:nvPr>
        </p:nvGraphicFramePr>
        <p:xfrm>
          <a:off x="6205510" y="2210906"/>
          <a:ext cx="5783328" cy="378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813">
                  <a:extLst>
                    <a:ext uri="{9D8B030D-6E8A-4147-A177-3AD203B41FA5}">
                      <a16:colId xmlns:a16="http://schemas.microsoft.com/office/drawing/2014/main" val="3991099091"/>
                    </a:ext>
                  </a:extLst>
                </a:gridCol>
                <a:gridCol w="4640515">
                  <a:extLst>
                    <a:ext uri="{9D8B030D-6E8A-4147-A177-3AD203B41FA5}">
                      <a16:colId xmlns:a16="http://schemas.microsoft.com/office/drawing/2014/main" val="3240633245"/>
                    </a:ext>
                  </a:extLst>
                </a:gridCol>
              </a:tblGrid>
              <a:tr h="474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운영체제</a:t>
                      </a:r>
                    </a:p>
                  </a:txBody>
                  <a:tcPr marL="69630" marR="69630" marT="34815" marB="34815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Windows 10</a:t>
                      </a:r>
                      <a:endParaRPr lang="ko-KR" altLang="en-US" sz="1400" b="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marL="69630" marR="69630" marT="34815" marB="34815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210495"/>
                  </a:ext>
                </a:extLst>
              </a:tr>
              <a:tr h="579389">
                <a:tc row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개발 언어</a:t>
                      </a:r>
                    </a:p>
                  </a:txBody>
                  <a:tcPr marL="69630" marR="69630" marT="34815" marB="34815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Java(Tm) SE Development Kit 11.0.13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</a:endParaRPr>
                    </a:p>
                  </a:txBody>
                  <a:tcPr marL="69630" marR="69630" marT="34815" marB="34815">
                    <a:lnL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351408"/>
                  </a:ext>
                </a:extLst>
              </a:tr>
              <a:tr h="474827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개발 도구</a:t>
                      </a:r>
                    </a:p>
                  </a:txBody>
                  <a:tcPr marL="69630" marR="69630" marT="34815" marB="34815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HTML, CSS3, Javascript, jQuery, Servlet</a:t>
                      </a:r>
                      <a:endParaRPr lang="ko-KR" altLang="en-US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marL="69630" marR="69630" marT="34815" marB="34815">
                    <a:lnL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350007"/>
                  </a:ext>
                </a:extLst>
              </a:tr>
              <a:tr h="57938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DBMS</a:t>
                      </a:r>
                      <a:endParaRPr lang="ko-KR" altLang="en-US" sz="1400" b="1" kern="120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9630" marR="69630" marT="34815" marB="34815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Oracle Database 11g Express Edition - sqldeveloper</a:t>
                      </a:r>
                      <a:endParaRPr lang="ko-KR" altLang="en-US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latinLnBrk="1"/>
                      <a:endParaRPr lang="ko-KR" altLang="en-US" sz="1400"/>
                    </a:p>
                  </a:txBody>
                  <a:tcPr marL="69630" marR="69630" marT="34815" marB="34815">
                    <a:lnL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1125"/>
                  </a:ext>
                </a:extLst>
              </a:tr>
              <a:tr h="57938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server</a:t>
                      </a:r>
                      <a:endParaRPr lang="ko-KR" altLang="en-US" sz="1400" b="1" kern="120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9630" marR="69630" marT="34815" marB="34815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Apache Tomcat 9.0 Tomcat9</a:t>
                      </a:r>
                      <a:endParaRPr lang="ko-KR" altLang="en-US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marL="69630" marR="69630" marT="34815" marB="34815">
                    <a:lnL w="6350" cap="flat" cmpd="sng" algn="ctr">
                      <a:solidFill>
                        <a:srgbClr val="A197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1856"/>
                  </a:ext>
                </a:extLst>
              </a:tr>
              <a:tr h="5182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개발 도구</a:t>
                      </a:r>
                    </a:p>
                  </a:txBody>
                  <a:tcPr marL="69630" marR="69630" marT="34815" marB="34815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Eclipse IDE for Enterprise Java and Web Developers</a:t>
                      </a:r>
                      <a:endParaRPr lang="en-US" altLang="ko-KR" sz="1400"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</a:endParaRPr>
                    </a:p>
                  </a:txBody>
                  <a:tcPr marL="69630" marR="69630" marT="34815" marB="34815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43728"/>
                  </a:ext>
                </a:extLst>
              </a:tr>
              <a:tr h="579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디자인 툴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 marL="69630" marR="69630" marT="34815" marB="34815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B62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Bootstrap</a:t>
                      </a:r>
                      <a:endParaRPr lang="ko-KR" altLang="en-US" sz="1400" kern="1200">
                        <a:solidFill>
                          <a:srgbClr val="000000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marL="69630" marR="69630" marT="34815" marB="34815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205004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237642" y="1721529"/>
            <a:ext cx="5584530" cy="4429008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975FAE-E361-4250-8525-BC966F178F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970" y="3279336"/>
            <a:ext cx="1047977" cy="101375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867A90-A7D5-40A1-9F74-1A5F8BBB8D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9" y="3249297"/>
            <a:ext cx="1072893" cy="10728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ACC5-6AB7-47CF-8C75-42325B80D15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14" y="1943885"/>
            <a:ext cx="3131283" cy="11266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39FA50-610A-46B5-A7DE-E1B3564461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655" y="4821062"/>
            <a:ext cx="1939864" cy="5315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CE6A81-0B79-4664-80A7-CFD191D43CD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12" y="3316990"/>
            <a:ext cx="2345715" cy="8522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0D6527-EDCC-4DEE-8170-5B166BD433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22" t="26089" r="23385" b="13520"/>
          <a:stretch/>
        </p:blipFill>
        <p:spPr>
          <a:xfrm>
            <a:off x="750848" y="4821062"/>
            <a:ext cx="821264" cy="797461"/>
          </a:xfrm>
          <a:prstGeom prst="rect">
            <a:avLst/>
          </a:prstGeom>
        </p:spPr>
      </p:pic>
      <p:pic>
        <p:nvPicPr>
          <p:cNvPr id="27" name="그림 34" descr="그림 34">
            <a:extLst>
              <a:ext uri="{FF2B5EF4-FFF2-40B4-BE49-F238E27FC236}">
                <a16:creationId xmlns:a16="http://schemas.microsoft.com/office/drawing/2014/main" id="{BDEC36BA-6A8A-4391-A6BD-DD7E1242096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635" y="2085643"/>
            <a:ext cx="966672" cy="11166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3013F-7152-4C39-8991-2AB80103F732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67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779594-0A7C-4FC8-BF54-025E603A2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29" y="1807167"/>
            <a:ext cx="5681531" cy="411989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12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 </a:t>
            </a:r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댓글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7567934" y="1300480"/>
          <a:ext cx="4348480" cy="4894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작성자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내용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관리자 권한이나 본인이 작성한 댓글이면 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 버튼 활성화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0821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현재 댓글 작성자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92272"/>
                  </a:ext>
                </a:extLst>
              </a:tr>
              <a:tr h="829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작성할 댓글 내용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95325"/>
                  </a:ext>
                </a:extLst>
              </a:tr>
              <a:tr h="60010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유효성 검사 후 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Board_comment table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insert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319032"/>
                  </a:ext>
                </a:extLst>
              </a:tr>
            </a:tbl>
          </a:graphicData>
        </a:graphic>
      </p:graphicFrame>
      <p:pic>
        <p:nvPicPr>
          <p:cNvPr id="13" name="그래픽 12" descr="배지 3 윤곽선">
            <a:extLst>
              <a:ext uri="{FF2B5EF4-FFF2-40B4-BE49-F238E27FC236}">
                <a16:creationId xmlns:a16="http://schemas.microsoft.com/office/drawing/2014/main" id="{7EE576FD-B239-4DE2-8AF7-84EDB09BFE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6646" y="3097271"/>
            <a:ext cx="331728" cy="331728"/>
          </a:xfrm>
          <a:prstGeom prst="rect">
            <a:avLst/>
          </a:prstGeom>
        </p:spPr>
      </p:pic>
      <p:pic>
        <p:nvPicPr>
          <p:cNvPr id="14" name="그래픽 13" descr="배지 윤곽선">
            <a:extLst>
              <a:ext uri="{FF2B5EF4-FFF2-40B4-BE49-F238E27FC236}">
                <a16:creationId xmlns:a16="http://schemas.microsoft.com/office/drawing/2014/main" id="{4D7441DF-B813-489F-9A83-E6E2B66197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969" y="2584084"/>
            <a:ext cx="332174" cy="332174"/>
          </a:xfrm>
          <a:prstGeom prst="rect">
            <a:avLst/>
          </a:prstGeom>
        </p:spPr>
      </p:pic>
      <p:pic>
        <p:nvPicPr>
          <p:cNvPr id="15" name="그래픽 14" descr="배지 1 윤곽선">
            <a:extLst>
              <a:ext uri="{FF2B5EF4-FFF2-40B4-BE49-F238E27FC236}">
                <a16:creationId xmlns:a16="http://schemas.microsoft.com/office/drawing/2014/main" id="{784D30A4-7E85-4C82-9084-97673977A50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645" y="2252356"/>
            <a:ext cx="331728" cy="331728"/>
          </a:xfrm>
          <a:prstGeom prst="rect">
            <a:avLst/>
          </a:prstGeom>
        </p:spPr>
      </p:pic>
      <p:pic>
        <p:nvPicPr>
          <p:cNvPr id="16" name="그래픽 15" descr="배지 5 윤곽선">
            <a:extLst>
              <a:ext uri="{FF2B5EF4-FFF2-40B4-BE49-F238E27FC236}">
                <a16:creationId xmlns:a16="http://schemas.microsoft.com/office/drawing/2014/main" id="{763CE19B-3B7B-4CF3-BD7D-84B2B67CD29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9645" y="4822249"/>
            <a:ext cx="324197" cy="324197"/>
          </a:xfrm>
          <a:prstGeom prst="rect">
            <a:avLst/>
          </a:prstGeom>
        </p:spPr>
      </p:pic>
      <p:pic>
        <p:nvPicPr>
          <p:cNvPr id="17" name="그래픽 16" descr="배지 4 윤곽선">
            <a:extLst>
              <a:ext uri="{FF2B5EF4-FFF2-40B4-BE49-F238E27FC236}">
                <a16:creationId xmlns:a16="http://schemas.microsoft.com/office/drawing/2014/main" id="{6CC10E12-713A-4880-9D23-20F0BA7AD7E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1229" y="4450463"/>
            <a:ext cx="324197" cy="324197"/>
          </a:xfrm>
          <a:prstGeom prst="rect">
            <a:avLst/>
          </a:prstGeom>
        </p:spPr>
      </p:pic>
      <p:pic>
        <p:nvPicPr>
          <p:cNvPr id="18" name="그래픽 17" descr="배지 6 윤곽선">
            <a:extLst>
              <a:ext uri="{FF2B5EF4-FFF2-40B4-BE49-F238E27FC236}">
                <a16:creationId xmlns:a16="http://schemas.microsoft.com/office/drawing/2014/main" id="{F89C0409-3911-4971-98EF-B8C8AE61DE7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42510" y="5431269"/>
            <a:ext cx="295545" cy="2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8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54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 </a:t>
            </a:r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댓글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376040" y="1086079"/>
          <a:ext cx="11582878" cy="5711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80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429435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8220635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작성자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&lt;%=comment.getComment_nickname() %&gt;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댓글을 단 사람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을 출력한다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en-US" altLang="ko-KR" sz="13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80316"/>
                  </a:ext>
                </a:extLst>
              </a:tr>
              <a:tr h="50654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내용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&lt;textarea class="form-control" rows="3" style="resize:none" disabled="disabled"&gt;&lt;%= comment.getComment_content() %&gt;&lt;/textarea&gt;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 내용은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disabled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수정 불가능</a:t>
                      </a:r>
                      <a:endParaRPr lang="en-US" altLang="ko-KR" sz="13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45542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관리자 권한이나 본인이 작성한 댓글이면 </a:t>
                      </a:r>
                      <a:endParaRPr lang="en-US" altLang="ko-KR" sz="13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 버튼 활성화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&lt;%  if ((session.getAttribute("nickname") != null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&amp;&amp; session.getAttribute("nickname").toString().equals(comment.getComment_nickname()))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||(Integer)session.getAttribute("admin") == 1 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) { %&gt;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&lt;button type="button" style="float: right;" onclick="deleteComment();" &gt;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&lt;/button&gt;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&lt;%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} %&gt;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게시글 삭제와 같이 댓글 또한 게시글을 작성한 본인이거나 관리자인 경우 삭제가 가능하다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삭제하기 버튼 클릭하면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js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함수인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deleteComment()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실행된 후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../webmarket/deletecomment.do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 이동</a:t>
                      </a:r>
                      <a:endParaRPr lang="en-US" altLang="ko-KR" sz="13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컨트롤러에서 댓글 삭제 후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테이블의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comment_num </a:t>
                      </a:r>
                      <a:r>
                        <a:rPr lang="ko-KR" altLang="en-US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</a:t>
                      </a: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-1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dao.deleteComment(dto);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dao.minusCommentCount(comment_board_num);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60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83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게시글 상세보기 </a:t>
            </a:r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댓글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/>
        </p:nvGraphicFramePr>
        <p:xfrm>
          <a:off x="304561" y="1593073"/>
          <a:ext cx="11582878" cy="3462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80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146611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503459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499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현재 댓글 작성자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nickname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&lt;label for="board_content"&gt;&lt;%=session.getAttribute("nickname")%&gt;&lt;/label&gt;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80316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작성할 댓글 내용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&lt;textarea class="form-control" name="comment_content" rows="3" style="resize:none" &gt;&lt;/textarea&gt;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45542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유효성 검사 후 </a:t>
                      </a:r>
                      <a:endParaRPr lang="en-US" altLang="ko-KR" sz="1400" kern="120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Board_comment table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로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값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insert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&lt;input type ="submit" class="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btn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btn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-primary" value="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댓글등록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 onclick="return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CheckWriteCommentForm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(this)"&gt;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유효성 검사 후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content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에 내용이 있을 경우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../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view.jsp?num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= +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comment_board_num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으로 이동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60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57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BA706A-8959-442F-8B2A-D2105FEC0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586" y="2818702"/>
            <a:ext cx="6613385" cy="2642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7325360" y="956930"/>
            <a:ext cx="486664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287719"/>
              </p:ext>
            </p:extLst>
          </p:nvPr>
        </p:nvGraphicFramePr>
        <p:xfrm>
          <a:off x="7567934" y="3111916"/>
          <a:ext cx="4348480" cy="112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3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392174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</a:tblGrid>
              <a:tr h="499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메인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  <p:pic>
        <p:nvPicPr>
          <p:cNvPr id="19" name="그래픽 18" descr="배지 1 윤곽선">
            <a:extLst>
              <a:ext uri="{FF2B5EF4-FFF2-40B4-BE49-F238E27FC236}">
                <a16:creationId xmlns:a16="http://schemas.microsoft.com/office/drawing/2014/main" id="{B8489139-5714-49B4-BE1A-1BF4AD49BE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236" y="5129506"/>
            <a:ext cx="331728" cy="33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2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C093E5E-4052-4F27-8EED-108C5DA29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202466"/>
              </p:ext>
            </p:extLst>
          </p:nvPr>
        </p:nvGraphicFramePr>
        <p:xfrm>
          <a:off x="304561" y="1849001"/>
          <a:ext cx="11582878" cy="3159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80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146611">
                  <a:extLst>
                    <a:ext uri="{9D8B030D-6E8A-4147-A177-3AD203B41FA5}">
                      <a16:colId xmlns:a16="http://schemas.microsoft.com/office/drawing/2014/main" val="2810395577"/>
                    </a:ext>
                  </a:extLst>
                </a:gridCol>
                <a:gridCol w="7503459">
                  <a:extLst>
                    <a:ext uri="{9D8B030D-6E8A-4147-A177-3AD203B41FA5}">
                      <a16:colId xmlns:a16="http://schemas.microsoft.com/office/drawing/2014/main" val="231300524"/>
                    </a:ext>
                  </a:extLst>
                </a:gridCol>
              </a:tblGrid>
              <a:tr h="56979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화면 설명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88139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Xml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&lt;error-page&gt;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  &lt;error-code&gt;404&lt;/error-code&gt;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  &lt;error-code&gt;500&lt;/error-code&gt;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   &lt;location&gt;/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exceptionNoPage.jsp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&lt;/location&gt;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&lt;/error-page&gt;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80316"/>
                  </a:ext>
                </a:extLst>
              </a:tr>
              <a:tr h="708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메인 페이지 이동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&lt;p&gt;&lt;a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href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="../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welcome.jsp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"&gt;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홈 화면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&amp;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raquo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+mn-cs"/>
                        </a:rPr>
                        <a:t>;&lt;/a&gt;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45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37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 rot="10800000"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 rot="10800000">
              <a:off x="6626173" y="5735773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시현 영상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시현영상">
            <a:hlinkClick r:id="" action="ppaction://media"/>
            <a:extLst>
              <a:ext uri="{FF2B5EF4-FFF2-40B4-BE49-F238E27FC236}">
                <a16:creationId xmlns:a16="http://schemas.microsoft.com/office/drawing/2014/main" id="{E152A543-8395-45A7-99B9-91D7040884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291" y="1862486"/>
            <a:ext cx="5250738" cy="38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5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5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결론</a:t>
                </a:r>
                <a:endParaRPr lang="ko-KR" altLang="en-US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4,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06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585218" y="1473886"/>
            <a:ext cx="7786622" cy="956929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5806452" y="2905922"/>
            <a:ext cx="7164843" cy="2281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&lt;a onclick="return confirm('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정말로 삭제하시겠습니까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?')"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href = "../webmarket/deletecomment.do?comment_board_num=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&lt;%=comment.getComment_board_num() %&gt;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highlight>
                  <a:srgbClr val="F3DFBA"/>
                </a:highlight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&amp;comment_num=&lt;%= comment.getComment_num() %&gt;"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class="btn-primary"&gt;</a:t>
            </a:r>
            <a:r>
              <a:rPr lang="ko-KR" altLang="en-US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삭제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&lt;/a&gt;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protected void </a:t>
            </a:r>
            <a:r>
              <a:rPr lang="en-US" altLang="ko-KR" sz="1200">
                <a:solidFill>
                  <a:schemeClr val="dk1"/>
                </a:solidFill>
                <a:highlight>
                  <a:srgbClr val="F3DFBA"/>
                </a:highlight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doGet</a:t>
            </a: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(HttpServletRequest request, HttpServletResponse response)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throws ServletException, IOException {</a:t>
            </a:r>
            <a:endParaRPr lang="ko-KR" altLang="en-US" sz="120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CF0337-6362-4E3B-AEFB-093DF2F8F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8" y="2705798"/>
            <a:ext cx="4998568" cy="3624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585218" y="1576130"/>
            <a:ext cx="7164843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댓글 삭제 클릭했을 때 해당 댓글의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comment_num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을 넘겨주지 않았다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DeleteBoardComment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컨트롤러에서 넘겨온 값을 받기 위해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doPost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-&gt;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doGet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으로 수정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9FE259-3F7C-43D8-9C80-5F51EC644232}"/>
              </a:ext>
            </a:extLst>
          </p:cNvPr>
          <p:cNvSpPr/>
          <p:nvPr/>
        </p:nvSpPr>
        <p:spPr>
          <a:xfrm>
            <a:off x="1212241" y="3840480"/>
            <a:ext cx="323084" cy="294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36707B8-7530-42C2-883B-E906F995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8" y="2877026"/>
            <a:ext cx="5133162" cy="34619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585218" y="1176521"/>
            <a:ext cx="9757662" cy="1245517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5836932" y="2877026"/>
            <a:ext cx="7164843" cy="3389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//</a:t>
            </a:r>
            <a:r>
              <a:rPr lang="ko-KR" altLang="en-US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게시글에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달린 댓글도 모두 삭제한다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String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comment_board_num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request.getParameter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("num");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BoardCommentRepository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comment_dao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= new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BoardCommentRepository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(application);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comment_dao.</a:t>
            </a:r>
            <a:r>
              <a:rPr lang="en-US" altLang="ko-KR" sz="1200" dirty="0" err="1">
                <a:solidFill>
                  <a:schemeClr val="dk1"/>
                </a:solidFill>
                <a:highlight>
                  <a:srgbClr val="F3DFBA"/>
                </a:highlight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deleteAllComment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comment_board_num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//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게시글을 아예 삭제한다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dto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= new Board(); //DTO 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객체 생성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BoardRepository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dao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= new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BoardRepository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(application); //DAO 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객체 생성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dto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=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dao.selectView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(num);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//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주어진 일련번호에 해당하는 기존 게시물 얻기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dto.setNum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(num);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dao.</a:t>
            </a:r>
            <a:r>
              <a:rPr lang="en-US" altLang="ko-KR" sz="1200" dirty="0" err="1">
                <a:solidFill>
                  <a:schemeClr val="dk1"/>
                </a:solidFill>
                <a:highlight>
                  <a:srgbClr val="F3DFBA"/>
                </a:highlight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deletePost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dto</a:t>
            </a:r>
            <a:r>
              <a:rPr lang="en-US" altLang="ko-KR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); //</a:t>
            </a:r>
            <a:r>
              <a:rPr lang="ko-KR" altLang="en-US" sz="12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삭제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585218" y="1277703"/>
            <a:ext cx="9229342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게시글 삭제하기 눌렀을 때 해당 게시글 댓글까지 </a:t>
            </a:r>
            <a:r>
              <a:rPr lang="ko-KR" altLang="en-US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삭제되야한다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Board_comment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테이블의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comment_board_num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속성값이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Board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테이블의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num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값을 외래키로 참조하고 있어 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deletePost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보다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deleteAllComment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메서드가 먼저 </a:t>
            </a:r>
            <a:r>
              <a:rPr lang="ko-KR" altLang="en-US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나와야한다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순서 바뀌어서 에러 발생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9FE259-3F7C-43D8-9C80-5F51EC644232}"/>
              </a:ext>
            </a:extLst>
          </p:cNvPr>
          <p:cNvSpPr/>
          <p:nvPr/>
        </p:nvSpPr>
        <p:spPr>
          <a:xfrm>
            <a:off x="1354480" y="5850070"/>
            <a:ext cx="728319" cy="488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7181E1-5DC9-40A3-A9A0-E0AC8AD6F461}"/>
              </a:ext>
            </a:extLst>
          </p:cNvPr>
          <p:cNvSpPr/>
          <p:nvPr/>
        </p:nvSpPr>
        <p:spPr>
          <a:xfrm>
            <a:off x="3580467" y="3279590"/>
            <a:ext cx="676574" cy="4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4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737949" y="1382887"/>
            <a:ext cx="9757662" cy="956929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2745498" y="3059960"/>
            <a:ext cx="6151281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// alert</a:t>
            </a:r>
            <a:r>
              <a:rPr lang="ko-KR" altLang="en-US" sz="1500" dirty="0">
                <a:solidFill>
                  <a:srgbClr val="00B050"/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ko-KR" altLang="en-US" sz="1500" dirty="0" err="1">
                <a:solidFill>
                  <a:srgbClr val="00B050"/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미작동</a:t>
            </a:r>
            <a:endParaRPr lang="en-US" altLang="ko-KR" sz="1500" dirty="0">
              <a:latin typeface="Consolas" panose="020B0609020204030204" pitchFamily="49" charset="0"/>
              <a:ea typeface="나눔스퀘어라운드OTF Light" panose="020B0600000101010101"/>
            </a:endParaRPr>
          </a:p>
          <a:p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out.println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("&lt;script&gt;alert('</a:t>
            </a:r>
            <a:r>
              <a:rPr lang="ko-KR" altLang="en-US" sz="1500" dirty="0">
                <a:latin typeface="Consolas" panose="020B0609020204030204" pitchFamily="49" charset="0"/>
                <a:ea typeface="나눔스퀘어라운드OTF Light" panose="020B0600000101010101"/>
              </a:rPr>
              <a:t>로그인을 선행해주세요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.’);”);</a:t>
            </a:r>
          </a:p>
          <a:p>
            <a:pPr algn="l"/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response.sendRedirect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("../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login.jsp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");</a:t>
            </a:r>
          </a:p>
          <a:p>
            <a:pPr algn="l"/>
            <a:endParaRPr lang="en-US" altLang="ko-KR" sz="1500" dirty="0">
              <a:latin typeface="Consolas" panose="020B0609020204030204" pitchFamily="49" charset="0"/>
              <a:ea typeface="나눔스퀘어라운드OTF Light" panose="020B0600000101010101"/>
            </a:endParaRPr>
          </a:p>
          <a:p>
            <a:pPr algn="l"/>
            <a:endParaRPr lang="en-US" altLang="ko-KR" sz="1500" dirty="0">
              <a:latin typeface="Consolas" panose="020B0609020204030204" pitchFamily="49" charset="0"/>
              <a:ea typeface="나눔스퀘어라운드OTF Light" panose="020B0600000101010101"/>
            </a:endParaRPr>
          </a:p>
          <a:p>
            <a:pPr algn="l"/>
            <a:endParaRPr lang="en-US" altLang="ko-KR" sz="1500" dirty="0">
              <a:latin typeface="Consolas" panose="020B0609020204030204" pitchFamily="49" charset="0"/>
              <a:ea typeface="나눔스퀘어라운드OTF Light" panose="020B0600000101010101"/>
            </a:endParaRPr>
          </a:p>
          <a:p>
            <a:pPr algn="l"/>
            <a:endParaRPr lang="en-US" altLang="ko-KR" sz="1500" dirty="0">
              <a:latin typeface="Consolas" panose="020B0609020204030204" pitchFamily="49" charset="0"/>
              <a:ea typeface="나눔스퀘어라운드OTF Light" panose="020B0600000101010101"/>
            </a:endParaRPr>
          </a:p>
          <a:p>
            <a:pPr algn="l"/>
            <a:r>
              <a:rPr lang="en-US" altLang="ko-KR" sz="1500" dirty="0">
                <a:solidFill>
                  <a:srgbClr val="00B050"/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// </a:t>
            </a:r>
            <a:r>
              <a:rPr lang="ko-KR" altLang="en-US" sz="1500" dirty="0">
                <a:solidFill>
                  <a:srgbClr val="00B050"/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정상 작동</a:t>
            </a:r>
            <a:endParaRPr lang="en-US" altLang="ko-KR" sz="1500" dirty="0">
              <a:solidFill>
                <a:srgbClr val="00B050"/>
              </a:solidFill>
              <a:latin typeface="Consolas" panose="020B0609020204030204" pitchFamily="49" charset="0"/>
              <a:ea typeface="나눔스퀘어라운드OTF Light" panose="020B0600000101010101"/>
            </a:endParaRPr>
          </a:p>
          <a:p>
            <a:pPr algn="l"/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out.println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("&lt;script&gt;alert('</a:t>
            </a:r>
            <a:r>
              <a:rPr lang="ko-KR" altLang="en-US" sz="1500" dirty="0">
                <a:latin typeface="Consolas" panose="020B0609020204030204" pitchFamily="49" charset="0"/>
                <a:ea typeface="나눔스퀘어라운드OTF Light" panose="020B0600000101010101"/>
              </a:rPr>
              <a:t>로그인을 선행해주세요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.');"</a:t>
            </a:r>
          </a:p>
          <a:p>
            <a:pPr algn="l"/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+ "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location.href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='../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login.jsp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';&lt;/script&gt;");</a:t>
            </a:r>
          </a:p>
          <a:p>
            <a:pPr algn="l"/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out.flush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();</a:t>
            </a:r>
            <a:endParaRPr lang="ko-KR" altLang="en-US" sz="1500" dirty="0">
              <a:latin typeface="나눔스퀘어라운드OTF Light" panose="020B0600000101010101" pitchFamily="34" charset="-127"/>
              <a:ea typeface="나눔스퀘어라운드OTF Light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737949" y="1487169"/>
            <a:ext cx="922934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3. </a:t>
            </a:r>
            <a:r>
              <a:rPr lang="ko-KR" altLang="en-US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서블릿에서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alert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창 출력 후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redirect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시도 시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alert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창이 출력 되지 않고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redirect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되는 현상 발생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response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객체를 사용하지 않고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PrintWriter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를 통해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location.href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로 이동해야 함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endParaRPr lang="ko-KR" altLang="en-US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35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계획표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BCD6D0F9-F51A-4607-9486-DCBB90BF0C5C}"/>
              </a:ext>
            </a:extLst>
          </p:cNvPr>
          <p:cNvGraphicFramePr>
            <a:graphicFrameLocks noGrp="1"/>
          </p:cNvGraphicFramePr>
          <p:nvPr/>
        </p:nvGraphicFramePr>
        <p:xfrm>
          <a:off x="483618" y="1327957"/>
          <a:ext cx="10760919" cy="480576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01127">
                  <a:extLst>
                    <a:ext uri="{9D8B030D-6E8A-4147-A177-3AD203B41FA5}">
                      <a16:colId xmlns:a16="http://schemas.microsoft.com/office/drawing/2014/main" val="1286249411"/>
                    </a:ext>
                  </a:extLst>
                </a:gridCol>
                <a:gridCol w="1778084">
                  <a:extLst>
                    <a:ext uri="{9D8B030D-6E8A-4147-A177-3AD203B41FA5}">
                      <a16:colId xmlns:a16="http://schemas.microsoft.com/office/drawing/2014/main" val="1597573355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1150708672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747475845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1891944503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585814012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1454019889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2142870485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3717203788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28714517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452753927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3528926370"/>
                    </a:ext>
                  </a:extLst>
                </a:gridCol>
                <a:gridCol w="389607">
                  <a:extLst>
                    <a:ext uri="{9D8B030D-6E8A-4147-A177-3AD203B41FA5}">
                      <a16:colId xmlns:a16="http://schemas.microsoft.com/office/drawing/2014/main" val="1409649825"/>
                    </a:ext>
                  </a:extLst>
                </a:gridCol>
                <a:gridCol w="389606">
                  <a:extLst>
                    <a:ext uri="{9D8B030D-6E8A-4147-A177-3AD203B41FA5}">
                      <a16:colId xmlns:a16="http://schemas.microsoft.com/office/drawing/2014/main" val="206260995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886145648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3987390562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433446231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3796226379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2713955964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3604351026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114431479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1544254882"/>
                    </a:ext>
                  </a:extLst>
                </a:gridCol>
                <a:gridCol w="389605">
                  <a:extLst>
                    <a:ext uri="{9D8B030D-6E8A-4147-A177-3AD203B41FA5}">
                      <a16:colId xmlns:a16="http://schemas.microsoft.com/office/drawing/2014/main" val="550369353"/>
                    </a:ext>
                  </a:extLst>
                </a:gridCol>
              </a:tblGrid>
              <a:tr h="334318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52775"/>
                  </a:ext>
                </a:extLst>
              </a:tr>
              <a:tr h="28417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839564"/>
                  </a:ext>
                </a:extLst>
              </a:tr>
              <a:tr h="284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세부계획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859868"/>
                  </a:ext>
                </a:extLst>
              </a:tr>
              <a:tr h="28417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기획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시스템 목표 설정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48900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타당성 분석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43559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요구사항 정의서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572817"/>
                  </a:ext>
                </a:extLst>
              </a:tr>
              <a:tr h="28417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설계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데이터 설계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681751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시스템 분할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335347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+mj-ea"/>
                          <a:ea typeface="+mj-ea"/>
                        </a:rPr>
                        <a:t>UI 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설계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356499"/>
                  </a:ext>
                </a:extLst>
              </a:tr>
              <a:tr h="28417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연결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08182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계정 만들기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744573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상품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908459"/>
                  </a:ext>
                </a:extLst>
              </a:tr>
              <a:tr h="142085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장바구니 생성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08650"/>
                  </a:ext>
                </a:extLst>
              </a:tr>
              <a:tr h="1420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게시판 생성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14435"/>
                  </a:ext>
                </a:extLst>
              </a:tr>
              <a:tr h="142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테스트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웹페이지 테스트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872901"/>
                  </a:ext>
                </a:extLst>
              </a:tr>
              <a:tr h="2841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부가사항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시나리오 작성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341779"/>
                  </a:ext>
                </a:extLst>
              </a:tr>
              <a:tr h="284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기술소개서 작성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96992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FA1BCBD-7396-4ABF-B6D5-B34054AA22D6}"/>
              </a:ext>
            </a:extLst>
          </p:cNvPr>
          <p:cNvSpPr/>
          <p:nvPr/>
        </p:nvSpPr>
        <p:spPr>
          <a:xfrm>
            <a:off x="3055620" y="2293620"/>
            <a:ext cx="118110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0D7241-CA69-498C-A2DC-0B4BBF2D908B}"/>
              </a:ext>
            </a:extLst>
          </p:cNvPr>
          <p:cNvSpPr/>
          <p:nvPr/>
        </p:nvSpPr>
        <p:spPr>
          <a:xfrm>
            <a:off x="3055620" y="2564562"/>
            <a:ext cx="118110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03DC80-B13C-4ED5-A505-5055C2B6F89B}"/>
              </a:ext>
            </a:extLst>
          </p:cNvPr>
          <p:cNvSpPr/>
          <p:nvPr/>
        </p:nvSpPr>
        <p:spPr>
          <a:xfrm>
            <a:off x="3055620" y="2867009"/>
            <a:ext cx="118110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8C5780-D523-42F6-92AD-ADE046A0222B}"/>
              </a:ext>
            </a:extLst>
          </p:cNvPr>
          <p:cNvSpPr/>
          <p:nvPr/>
        </p:nvSpPr>
        <p:spPr>
          <a:xfrm>
            <a:off x="3817620" y="3135598"/>
            <a:ext cx="196596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8A7DAA-F340-4F5F-AC59-8255F1CF5550}"/>
              </a:ext>
            </a:extLst>
          </p:cNvPr>
          <p:cNvSpPr/>
          <p:nvPr/>
        </p:nvSpPr>
        <p:spPr>
          <a:xfrm>
            <a:off x="3817620" y="3438045"/>
            <a:ext cx="158496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67C9A7-4669-49EC-82A2-C59B80BDD64A}"/>
              </a:ext>
            </a:extLst>
          </p:cNvPr>
          <p:cNvSpPr/>
          <p:nvPr/>
        </p:nvSpPr>
        <p:spPr>
          <a:xfrm>
            <a:off x="3817620" y="3707981"/>
            <a:ext cx="158496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EE1F50-0EB8-4D54-9E00-F5B51BA6C0A3}"/>
              </a:ext>
            </a:extLst>
          </p:cNvPr>
          <p:cNvSpPr/>
          <p:nvPr/>
        </p:nvSpPr>
        <p:spPr>
          <a:xfrm>
            <a:off x="8501337" y="3707981"/>
            <a:ext cx="158496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392A71-63A9-4E66-941F-E41AAA88FC2D}"/>
              </a:ext>
            </a:extLst>
          </p:cNvPr>
          <p:cNvSpPr/>
          <p:nvPr/>
        </p:nvSpPr>
        <p:spPr>
          <a:xfrm>
            <a:off x="5402580" y="3991952"/>
            <a:ext cx="1531620" cy="162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9D7131-6641-494A-A616-C0D0109DCB8A}"/>
              </a:ext>
            </a:extLst>
          </p:cNvPr>
          <p:cNvSpPr/>
          <p:nvPr/>
        </p:nvSpPr>
        <p:spPr>
          <a:xfrm>
            <a:off x="5402580" y="4279159"/>
            <a:ext cx="231648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2B227A-6E59-4C72-9F04-697938E4B265}"/>
              </a:ext>
            </a:extLst>
          </p:cNvPr>
          <p:cNvSpPr/>
          <p:nvPr/>
        </p:nvSpPr>
        <p:spPr>
          <a:xfrm>
            <a:off x="5402580" y="4571754"/>
            <a:ext cx="231648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5C5A05-C5B3-4EC0-AE08-5F646D0AFB78}"/>
              </a:ext>
            </a:extLst>
          </p:cNvPr>
          <p:cNvSpPr/>
          <p:nvPr/>
        </p:nvSpPr>
        <p:spPr>
          <a:xfrm>
            <a:off x="5864077" y="4845894"/>
            <a:ext cx="2243603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34AD77-3A44-4936-A3DC-2C38B656950C}"/>
              </a:ext>
            </a:extLst>
          </p:cNvPr>
          <p:cNvSpPr/>
          <p:nvPr/>
        </p:nvSpPr>
        <p:spPr>
          <a:xfrm>
            <a:off x="6195060" y="5110421"/>
            <a:ext cx="2316480" cy="167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B59752-4195-49DC-9BDE-35CC58BBE13A}"/>
              </a:ext>
            </a:extLst>
          </p:cNvPr>
          <p:cNvSpPr/>
          <p:nvPr/>
        </p:nvSpPr>
        <p:spPr>
          <a:xfrm>
            <a:off x="7353300" y="5374948"/>
            <a:ext cx="2651760" cy="155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D406E2-E135-4FC5-9D1F-AE856F67E707}"/>
              </a:ext>
            </a:extLst>
          </p:cNvPr>
          <p:cNvSpPr/>
          <p:nvPr/>
        </p:nvSpPr>
        <p:spPr>
          <a:xfrm>
            <a:off x="9319260" y="5621037"/>
            <a:ext cx="1925276" cy="155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9D0193-0F5E-4322-B8D4-B72390DD57A0}"/>
              </a:ext>
            </a:extLst>
          </p:cNvPr>
          <p:cNvSpPr/>
          <p:nvPr/>
        </p:nvSpPr>
        <p:spPr>
          <a:xfrm>
            <a:off x="9319260" y="5901070"/>
            <a:ext cx="1925276" cy="155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4C1A34-BEB6-4874-8E57-24DD82FD3AF1}"/>
              </a:ext>
            </a:extLst>
          </p:cNvPr>
          <p:cNvSpPr/>
          <p:nvPr/>
        </p:nvSpPr>
        <p:spPr>
          <a:xfrm>
            <a:off x="9888071" y="6515767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5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289250" y="1580859"/>
            <a:ext cx="5617011" cy="1447663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5E7E9-9451-4FB6-9C24-4FAF0FC24A9A}"/>
              </a:ext>
            </a:extLst>
          </p:cNvPr>
          <p:cNvSpPr txBox="1"/>
          <p:nvPr/>
        </p:nvSpPr>
        <p:spPr>
          <a:xfrm>
            <a:off x="1255608" y="3690257"/>
            <a:ext cx="352708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// </a:t>
            </a:r>
            <a:r>
              <a:rPr lang="ko-KR" altLang="en-US" sz="1500" dirty="0">
                <a:solidFill>
                  <a:srgbClr val="00B050"/>
                </a:solidFill>
                <a:latin typeface="Consolas" panose="020B0609020204030204" pitchFamily="49" charset="0"/>
                <a:ea typeface="나눔스퀘어라운드OTF Light" panose="020B0600000101010101"/>
              </a:rPr>
              <a:t>해당 내용 추가</a:t>
            </a:r>
            <a:endParaRPr lang="en-US" altLang="ko-KR" sz="1500" dirty="0">
              <a:solidFill>
                <a:srgbClr val="00B050"/>
              </a:solidFill>
              <a:latin typeface="Consolas" panose="020B0609020204030204" pitchFamily="49" charset="0"/>
              <a:ea typeface="나눔스퀘어라운드OTF Light" panose="020B0600000101010101"/>
            </a:endParaRP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cartId.setPath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name.setPath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zipCode.setPath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shippingDate.setPath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country.setPath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addressName.setPath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("/");</a:t>
            </a:r>
            <a:endParaRPr lang="ko-KR" altLang="en-US" sz="1500" dirty="0">
              <a:latin typeface="나눔스퀘어라운드OTF Light" panose="020B0600000101010101" pitchFamily="34" charset="-127"/>
              <a:ea typeface="나눔스퀘어라운드OTF Light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548210" y="1748426"/>
            <a:ext cx="4851088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4. </a:t>
            </a:r>
            <a:r>
              <a:rPr lang="ko-KR" altLang="en-US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서블릿에서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쿠키 생성 후 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jsp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파일로 이동했을 때 쿠키가 사라지는 현상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Path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를 별도로 지정하지 않으면 해당 파일에서만 작동함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2B699E-679F-4909-B48C-13D125766DAC}"/>
              </a:ext>
            </a:extLst>
          </p:cNvPr>
          <p:cNvSpPr/>
          <p:nvPr/>
        </p:nvSpPr>
        <p:spPr>
          <a:xfrm>
            <a:off x="6165221" y="1580859"/>
            <a:ext cx="5617011" cy="1447663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597B8-093A-4A36-8251-E8EFF8F7C68E}"/>
              </a:ext>
            </a:extLst>
          </p:cNvPr>
          <p:cNvSpPr txBox="1"/>
          <p:nvPr/>
        </p:nvSpPr>
        <p:spPr>
          <a:xfrm>
            <a:off x="6314231" y="4044820"/>
            <a:ext cx="466840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var id = '&lt;%=(String)</a:t>
            </a:r>
            <a:r>
              <a:rPr lang="en-US" altLang="ko-KR" sz="1500" dirty="0" err="1">
                <a:latin typeface="Consolas" panose="020B0609020204030204" pitchFamily="49" charset="0"/>
                <a:ea typeface="나눔스퀘어라운드OTF Light" panose="020B0600000101010101"/>
              </a:rPr>
              <a:t>session.getAttribute</a:t>
            </a:r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("id")%&gt;';</a:t>
            </a:r>
          </a:p>
          <a:p>
            <a:r>
              <a:rPr lang="en-US" altLang="ko-KR" sz="1500" dirty="0">
                <a:latin typeface="Consolas" panose="020B0609020204030204" pitchFamily="49" charset="0"/>
                <a:ea typeface="나눔스퀘어라운드OTF Light" panose="020B0600000101010101"/>
              </a:rPr>
              <a:t>		if (id=="null")</a:t>
            </a:r>
            <a:endParaRPr lang="ko-KR" altLang="en-US" sz="1500" dirty="0">
              <a:latin typeface="나눔스퀘어라운드OTF Light" panose="020B0600000101010101" pitchFamily="34" charset="-127"/>
              <a:ea typeface="나눔스퀘어라운드OTF Light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E3E5C-BDCC-4695-BCFA-06880FEEA647}"/>
              </a:ext>
            </a:extLst>
          </p:cNvPr>
          <p:cNvSpPr txBox="1"/>
          <p:nvPr/>
        </p:nvSpPr>
        <p:spPr>
          <a:xfrm>
            <a:off x="6392284" y="1748425"/>
            <a:ext cx="485108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5. Script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에서 세션 불러오는 방법 및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null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체크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작은 따옴표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큰 따옴표 사용에 유의하여 작성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sessionStorage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와는 별개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80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A698B-DD92-4D39-BB81-9B6FAF7DA853}"/>
              </a:ext>
            </a:extLst>
          </p:cNvPr>
          <p:cNvSpPr/>
          <p:nvPr/>
        </p:nvSpPr>
        <p:spPr>
          <a:xfrm>
            <a:off x="585218" y="1176521"/>
            <a:ext cx="9757662" cy="1245517"/>
          </a:xfrm>
          <a:prstGeom prst="round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41D6C-8424-47E9-ACF3-C78CF8CE8004}"/>
              </a:ext>
            </a:extLst>
          </p:cNvPr>
          <p:cNvSpPr/>
          <p:nvPr/>
        </p:nvSpPr>
        <p:spPr>
          <a:xfrm>
            <a:off x="9899374" y="6256057"/>
            <a:ext cx="2292626" cy="52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48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에러사항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7414F-BD99-4E13-B147-0E5D1147E2E2}"/>
              </a:ext>
            </a:extLst>
          </p:cNvPr>
          <p:cNvSpPr txBox="1"/>
          <p:nvPr/>
        </p:nvSpPr>
        <p:spPr>
          <a:xfrm>
            <a:off x="585218" y="1277703"/>
            <a:ext cx="9229342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6. IE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에서 부트스트랩 코드 일부분이 적용되지 않는 현상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Chrome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의 </a:t>
            </a:r>
            <a:r>
              <a:rPr lang="en-US" altLang="ko-KR" sz="1400" dirty="0" err="1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DevTool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을 활용하여 어느 부분의 코드가 적용이 안되는지 추측하여 해당 부분 코드를 변경함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IE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에서는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:root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 설정되어 있는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color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를 불러오지 못하는 것 같음 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68E829-F4F7-4E10-A1AA-246C5203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59" y="2641629"/>
            <a:ext cx="3297501" cy="22476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9E1D83-A047-42E5-A5D6-8B182FEC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59" y="4640199"/>
            <a:ext cx="3297501" cy="2113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C4605A-A373-43D5-A8B0-1560C894E7EB}"/>
              </a:ext>
            </a:extLst>
          </p:cNvPr>
          <p:cNvSpPr txBox="1"/>
          <p:nvPr/>
        </p:nvSpPr>
        <p:spPr>
          <a:xfrm>
            <a:off x="1417759" y="2651469"/>
            <a:ext cx="63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D775B0-99EF-4DFA-A546-A86DB7DFD6BF}"/>
              </a:ext>
            </a:extLst>
          </p:cNvPr>
          <p:cNvSpPr txBox="1"/>
          <p:nvPr/>
        </p:nvSpPr>
        <p:spPr>
          <a:xfrm>
            <a:off x="1417759" y="4824865"/>
            <a:ext cx="114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Chrome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B37EB21-65D5-4642-810C-E2F1ACDFC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22" y="3429000"/>
            <a:ext cx="299085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566996-3BD5-448D-BF96-659AC569EB84}"/>
              </a:ext>
            </a:extLst>
          </p:cNvPr>
          <p:cNvSpPr txBox="1"/>
          <p:nvPr/>
        </p:nvSpPr>
        <p:spPr>
          <a:xfrm>
            <a:off x="5831632" y="3092536"/>
            <a:ext cx="22926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00B050"/>
                </a:solidFill>
              </a:rPr>
              <a:t>// </a:t>
            </a:r>
            <a:r>
              <a:rPr lang="ko-KR" altLang="en-US" sz="1300" dirty="0">
                <a:solidFill>
                  <a:srgbClr val="00B050"/>
                </a:solidFill>
              </a:rPr>
              <a:t>문제가 되었던 코드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7B2D45-2F7A-4069-8D53-A977C433DFAB}"/>
              </a:ext>
            </a:extLst>
          </p:cNvPr>
          <p:cNvSpPr txBox="1"/>
          <p:nvPr/>
        </p:nvSpPr>
        <p:spPr>
          <a:xfrm>
            <a:off x="5726381" y="5159862"/>
            <a:ext cx="6102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latin typeface="Consolas" panose="020B0609020204030204" pitchFamily="49" charset="0"/>
              </a:rPr>
              <a:t>bg</a:t>
            </a:r>
            <a:r>
              <a:rPr lang="en-US" altLang="ko-KR" sz="1200" dirty="0">
                <a:latin typeface="Consolas" panose="020B0609020204030204" pitchFamily="49" charset="0"/>
              </a:rPr>
              <a:t>-primary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--bs-</a:t>
            </a:r>
            <a:r>
              <a:rPr lang="en-US" altLang="ko-KR" sz="1200" dirty="0" err="1">
                <a:latin typeface="Consolas" panose="020B0609020204030204" pitchFamily="49" charset="0"/>
              </a:rPr>
              <a:t>bg</a:t>
            </a:r>
            <a:r>
              <a:rPr lang="en-US" altLang="ko-KR" sz="1200" dirty="0">
                <a:latin typeface="Consolas" panose="020B0609020204030204" pitchFamily="49" charset="0"/>
              </a:rPr>
              <a:t>-opacity: 1;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background-color: #78c2ad !important;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6F42C7-15DB-4CBF-8601-B6146DCE1FD9}"/>
              </a:ext>
            </a:extLst>
          </p:cNvPr>
          <p:cNvSpPr txBox="1"/>
          <p:nvPr/>
        </p:nvSpPr>
        <p:spPr>
          <a:xfrm>
            <a:off x="5726381" y="4906193"/>
            <a:ext cx="22926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00B050"/>
                </a:solidFill>
              </a:rPr>
              <a:t>// </a:t>
            </a:r>
            <a:r>
              <a:rPr lang="ko-KR" altLang="en-US" sz="1300" dirty="0">
                <a:solidFill>
                  <a:srgbClr val="00B050"/>
                </a:solidFill>
              </a:rPr>
              <a:t>수정된 코드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D8B3B2E-89D2-4AFB-95EF-EEED6AC89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32" y="2085574"/>
            <a:ext cx="174307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7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F527D8-F277-44DB-92CD-988106B013D9}"/>
              </a:ext>
            </a:extLst>
          </p:cNvPr>
          <p:cNvSpPr/>
          <p:nvPr/>
        </p:nvSpPr>
        <p:spPr>
          <a:xfrm>
            <a:off x="9871452" y="6474399"/>
            <a:ext cx="2303929" cy="342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AF27920-4386-4FEC-AF35-8F2FB9CC5B41}"/>
              </a:ext>
            </a:extLst>
          </p:cNvPr>
          <p:cNvSpPr/>
          <p:nvPr/>
        </p:nvSpPr>
        <p:spPr>
          <a:xfrm>
            <a:off x="1214834" y="1307979"/>
            <a:ext cx="9762331" cy="1600200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F85B0CC-2CDD-4C57-A513-F270E661F615}"/>
              </a:ext>
            </a:extLst>
          </p:cNvPr>
          <p:cNvSpPr/>
          <p:nvPr/>
        </p:nvSpPr>
        <p:spPr>
          <a:xfrm>
            <a:off x="1214834" y="4995448"/>
            <a:ext cx="9762331" cy="1600200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CBE549B-38BC-4D59-AB67-3CCA7EB72428}"/>
              </a:ext>
            </a:extLst>
          </p:cNvPr>
          <p:cNvSpPr/>
          <p:nvPr/>
        </p:nvSpPr>
        <p:spPr>
          <a:xfrm>
            <a:off x="1214834" y="3113793"/>
            <a:ext cx="9762331" cy="1600200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소감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E69822-967C-4C52-9C2A-CF25C08AA9CA}"/>
              </a:ext>
            </a:extLst>
          </p:cNvPr>
          <p:cNvSpPr txBox="1"/>
          <p:nvPr/>
        </p:nvSpPr>
        <p:spPr>
          <a:xfrm>
            <a:off x="2059197" y="3197044"/>
            <a:ext cx="145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박소원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BD662F-05A1-40F9-A99C-4BB6022A71B1}"/>
              </a:ext>
            </a:extLst>
          </p:cNvPr>
          <p:cNvSpPr txBox="1"/>
          <p:nvPr/>
        </p:nvSpPr>
        <p:spPr>
          <a:xfrm>
            <a:off x="2000914" y="3629015"/>
            <a:ext cx="7521012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웹 페이지 제작에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MVC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패턴을 적용해보면서 서버에 대한 개념을 다질 수 있었고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팀원들과 역할을 분배하여 진행하면서 맡은 일에 책임감을 느낄 수 있는 시간이었다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D2CFA6-FCFC-4126-804A-8400DD37DD9B}"/>
              </a:ext>
            </a:extLst>
          </p:cNvPr>
          <p:cNvGrpSpPr/>
          <p:nvPr/>
        </p:nvGrpSpPr>
        <p:grpSpPr>
          <a:xfrm>
            <a:off x="852133" y="3421259"/>
            <a:ext cx="985268" cy="985268"/>
            <a:chOff x="5074296" y="1656401"/>
            <a:chExt cx="1461318" cy="146131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9A3176A-B0A9-4205-8301-7B0144AD9A69}"/>
                </a:ext>
              </a:extLst>
            </p:cNvPr>
            <p:cNvSpPr/>
            <p:nvPr/>
          </p:nvSpPr>
          <p:spPr>
            <a:xfrm>
              <a:off x="5074296" y="1656401"/>
              <a:ext cx="1461318" cy="14613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래픽 23" descr="여성 사무직 근로자 단색으로 채워진">
              <a:extLst>
                <a:ext uri="{FF2B5EF4-FFF2-40B4-BE49-F238E27FC236}">
                  <a16:creationId xmlns:a16="http://schemas.microsoft.com/office/drawing/2014/main" id="{3A098FAB-2F56-41AC-8381-FD7025B7E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22011" y="1733504"/>
              <a:ext cx="1165888" cy="116588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F1289B-9990-41AD-AC81-BBF926892D2A}"/>
              </a:ext>
            </a:extLst>
          </p:cNvPr>
          <p:cNvGrpSpPr/>
          <p:nvPr/>
        </p:nvGrpSpPr>
        <p:grpSpPr>
          <a:xfrm>
            <a:off x="859860" y="5227073"/>
            <a:ext cx="917710" cy="917710"/>
            <a:chOff x="14519300" y="3757683"/>
            <a:chExt cx="1461318" cy="146131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6D13699-28D2-44E9-BEBC-7B365038B943}"/>
                </a:ext>
              </a:extLst>
            </p:cNvPr>
            <p:cNvSpPr/>
            <p:nvPr/>
          </p:nvSpPr>
          <p:spPr>
            <a:xfrm>
              <a:off x="14519300" y="3757683"/>
              <a:ext cx="1461318" cy="14613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 descr="남성 사무직 근로자 단색으로 채워진">
              <a:extLst>
                <a:ext uri="{FF2B5EF4-FFF2-40B4-BE49-F238E27FC236}">
                  <a16:creationId xmlns:a16="http://schemas.microsoft.com/office/drawing/2014/main" id="{47BB9A6D-DF4A-4DB1-B336-7C3EA47A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4410" y="3844118"/>
              <a:ext cx="1165888" cy="116588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EC341A-7206-4415-8A68-B0E4D98A32E2}"/>
              </a:ext>
            </a:extLst>
          </p:cNvPr>
          <p:cNvGrpSpPr/>
          <p:nvPr/>
        </p:nvGrpSpPr>
        <p:grpSpPr>
          <a:xfrm>
            <a:off x="754100" y="1452630"/>
            <a:ext cx="1023470" cy="1023470"/>
            <a:chOff x="-2901168" y="876035"/>
            <a:chExt cx="1461318" cy="146131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2065B4D-B73C-4436-A9DC-640C3463262A}"/>
                </a:ext>
              </a:extLst>
            </p:cNvPr>
            <p:cNvSpPr/>
            <p:nvPr/>
          </p:nvSpPr>
          <p:spPr>
            <a:xfrm>
              <a:off x="-2901168" y="876035"/>
              <a:ext cx="1461318" cy="14613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래픽 22" descr="남성 사무직 근로자 단색으로 채워진">
              <a:extLst>
                <a:ext uri="{FF2B5EF4-FFF2-40B4-BE49-F238E27FC236}">
                  <a16:creationId xmlns:a16="http://schemas.microsoft.com/office/drawing/2014/main" id="{0B7CA141-BD53-4D0F-9CFC-BAEAED304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2780117" y="956930"/>
              <a:ext cx="1165888" cy="116588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00FC008-F805-4964-8277-329C39E633D3}"/>
              </a:ext>
            </a:extLst>
          </p:cNvPr>
          <p:cNvSpPr txBox="1"/>
          <p:nvPr/>
        </p:nvSpPr>
        <p:spPr>
          <a:xfrm>
            <a:off x="2059197" y="1452630"/>
            <a:ext cx="168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김남일 </a:t>
            </a:r>
            <a:r>
              <a:rPr lang="en-US" altLang="ko-KR" sz="2000" b="1">
                <a:latin typeface="+mj-ea"/>
                <a:ea typeface="+mj-ea"/>
              </a:rPr>
              <a:t>(</a:t>
            </a:r>
            <a:r>
              <a:rPr lang="ko-KR" altLang="en-US" sz="2000" b="1">
                <a:latin typeface="+mj-ea"/>
                <a:ea typeface="+mj-ea"/>
              </a:rPr>
              <a:t>팀장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4996B-7159-4B27-8398-AAE2CD6B06DB}"/>
              </a:ext>
            </a:extLst>
          </p:cNvPr>
          <p:cNvSpPr txBox="1"/>
          <p:nvPr/>
        </p:nvSpPr>
        <p:spPr>
          <a:xfrm>
            <a:off x="2059197" y="5078699"/>
            <a:ext cx="145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박현식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15621E-A15A-4C7D-B85C-75B885A77ED5}"/>
              </a:ext>
            </a:extLst>
          </p:cNvPr>
          <p:cNvSpPr txBox="1"/>
          <p:nvPr/>
        </p:nvSpPr>
        <p:spPr>
          <a:xfrm>
            <a:off x="2100508" y="1843409"/>
            <a:ext cx="817249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이번 프로젝트에서는 코드를 작성하는 것 보다 각각의 환경에 맞게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적용 시키는 것이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더 많은 문제를 유발 했던 것 같다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이번 기회를 통해 보다 더 다양한 예외 상황에 대처하는 방법을</a:t>
            </a:r>
            <a:endParaRPr lang="en-US" altLang="ko-KR" sz="1400" dirty="0">
              <a:solidFill>
                <a:schemeClr val="dk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배운 것 같아 만족스럽다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4294D2-2C99-4AAA-8156-7710123A25A9}"/>
              </a:ext>
            </a:extLst>
          </p:cNvPr>
          <p:cNvSpPr txBox="1"/>
          <p:nvPr/>
        </p:nvSpPr>
        <p:spPr>
          <a:xfrm>
            <a:off x="2100508" y="5510670"/>
            <a:ext cx="752101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웹 페이지를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MVC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패턴의 방법 통해 제작하며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JSP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JDBC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 대한 실력을 향상 시킬 수 있는 시간이었으며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팀원들과 프로젝트를 진행하며 소통의 중요성과 조직적인 프로젝트 진행의 방법을 알 수 있었습니다</a:t>
            </a:r>
            <a:r>
              <a:rPr lang="en-US" altLang="ko-KR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dk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50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9980</Words>
  <Application>Microsoft Office PowerPoint</Application>
  <PresentationFormat>와이드스크린</PresentationFormat>
  <Paragraphs>2084</Paragraphs>
  <Slides>93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2" baseType="lpstr">
      <vt:lpstr>G마켓 산스 TTF Bold</vt:lpstr>
      <vt:lpstr>나눔스퀘어 Bold</vt:lpstr>
      <vt:lpstr>나눔스퀘어 ExtraBold</vt:lpstr>
      <vt:lpstr>나눔스퀘어라운드OTF Light</vt:lpstr>
      <vt:lpstr>맑은 고딕</vt:lpstr>
      <vt:lpstr>Arial</vt:lpstr>
      <vt:lpstr>Arial Black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LINK</dc:creator>
  <cp:lastModifiedBy>Park sowon</cp:lastModifiedBy>
  <cp:revision>62</cp:revision>
  <dcterms:created xsi:type="dcterms:W3CDTF">2020-05-25T00:38:46Z</dcterms:created>
  <dcterms:modified xsi:type="dcterms:W3CDTF">2022-05-10T06:54:26Z</dcterms:modified>
</cp:coreProperties>
</file>